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9" r:id="rId9"/>
    <p:sldId id="259" r:id="rId10"/>
    <p:sldId id="268" r:id="rId11"/>
    <p:sldId id="270" r:id="rId12"/>
    <p:sldId id="265" r:id="rId13"/>
    <p:sldId id="260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0B7BF0-0164-9745-9DD5-CB27865EF82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02472D-FC44-F044-A1A9-53249B2245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Sickle Cell Disease in Pregnancy: Patient information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Nancy Soliman, Maternal Fetal Medicine/Obstetrics </a:t>
            </a:r>
          </a:p>
        </p:txBody>
      </p:sp>
    </p:spTree>
    <p:extLst>
      <p:ext uri="{BB962C8B-B14F-4D97-AF65-F5344CB8AC3E}">
        <p14:creationId xmlns:p14="http://schemas.microsoft.com/office/powerpoint/2010/main" val="332079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4235" y="1285456"/>
            <a:ext cx="6555711" cy="4474173"/>
          </a:xfrm>
        </p:spPr>
        <p:txBody>
          <a:bodyPr/>
          <a:lstStyle/>
          <a:p>
            <a:r>
              <a:rPr lang="en-US" dirty="0"/>
              <a:t> gestational hypertension/ pre-</a:t>
            </a:r>
            <a:r>
              <a:rPr lang="en-US" dirty="0" err="1"/>
              <a:t>eclampsia</a:t>
            </a:r>
            <a:endParaRPr lang="en-US" dirty="0"/>
          </a:p>
          <a:p>
            <a:r>
              <a:rPr lang="en-US" dirty="0"/>
              <a:t> fetal growth restriction</a:t>
            </a:r>
          </a:p>
          <a:p>
            <a:r>
              <a:rPr lang="en-US" dirty="0"/>
              <a:t> preterm delivery</a:t>
            </a:r>
          </a:p>
          <a:p>
            <a:r>
              <a:rPr lang="en-US" dirty="0"/>
              <a:t> early pregnancy loss</a:t>
            </a:r>
          </a:p>
          <a:p>
            <a:r>
              <a:rPr lang="en-US" dirty="0"/>
              <a:t> acute pain crisis</a:t>
            </a:r>
          </a:p>
          <a:p>
            <a:r>
              <a:rPr lang="en-US" dirty="0"/>
              <a:t> hospital admission</a:t>
            </a:r>
          </a:p>
          <a:p>
            <a:r>
              <a:rPr lang="en-US" dirty="0"/>
              <a:t> increased risk of requiring transfusions</a:t>
            </a:r>
          </a:p>
        </p:txBody>
      </p:sp>
    </p:spTree>
    <p:extLst>
      <p:ext uri="{BB962C8B-B14F-4D97-AF65-F5344CB8AC3E}">
        <p14:creationId xmlns:p14="http://schemas.microsoft.com/office/powerpoint/2010/main" val="160850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would a crisis be managed?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119257"/>
            <a:ext cx="6965244" cy="36038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see your doctor/ go to hospital early</a:t>
            </a:r>
          </a:p>
          <a:p>
            <a:r>
              <a:rPr lang="en-US" dirty="0"/>
              <a:t> At the </a:t>
            </a:r>
            <a:r>
              <a:rPr lang="en-US" dirty="0" err="1"/>
              <a:t>thospital</a:t>
            </a:r>
            <a:endParaRPr lang="en-US" dirty="0"/>
          </a:p>
          <a:p>
            <a:pPr lvl="1"/>
            <a:r>
              <a:rPr lang="en-US" dirty="0"/>
              <a:t> IV hydration, extra oxygen</a:t>
            </a:r>
          </a:p>
          <a:p>
            <a:pPr lvl="1"/>
            <a:r>
              <a:rPr lang="en-US" dirty="0"/>
              <a:t> pain control (narcotics are ok in pregnancy)</a:t>
            </a:r>
          </a:p>
          <a:p>
            <a:pPr lvl="1"/>
            <a:r>
              <a:rPr lang="en-US" dirty="0"/>
              <a:t> rule out infection (urine and blood cultures, chest x-ray), antibiotics will be started if infection suspected</a:t>
            </a:r>
          </a:p>
          <a:p>
            <a:pPr lvl="1"/>
            <a:r>
              <a:rPr lang="en-US" dirty="0"/>
              <a:t> transfusions may be needed</a:t>
            </a:r>
          </a:p>
          <a:p>
            <a:pPr lvl="1"/>
            <a:r>
              <a:rPr lang="en-US" dirty="0"/>
              <a:t> injectable blood thinners if admitted to hospital</a:t>
            </a:r>
          </a:p>
          <a:p>
            <a:pPr lvl="1"/>
            <a:r>
              <a:rPr lang="en-US" dirty="0"/>
              <a:t> Fetal ultrasound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370915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a Blood Transfusion Needed?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63040" y="2632365"/>
            <a:ext cx="6196405" cy="3603812"/>
          </a:xfrm>
        </p:spPr>
        <p:txBody>
          <a:bodyPr/>
          <a:lstStyle/>
          <a:p>
            <a:r>
              <a:rPr lang="en-US" dirty="0"/>
              <a:t> Fetal growth restriction</a:t>
            </a:r>
          </a:p>
          <a:p>
            <a:r>
              <a:rPr lang="en-US" dirty="0"/>
              <a:t> Hg&lt; 60 or more than 20 point drop</a:t>
            </a:r>
          </a:p>
          <a:p>
            <a:r>
              <a:rPr lang="en-US" dirty="0"/>
              <a:t> anemia with symptoms</a:t>
            </a:r>
          </a:p>
          <a:p>
            <a:r>
              <a:rPr lang="en-US" dirty="0"/>
              <a:t> If more than 1 pain crisis requiring admission to hospital</a:t>
            </a:r>
          </a:p>
          <a:p>
            <a:r>
              <a:rPr lang="en-US" dirty="0"/>
              <a:t> Increasing pain </a:t>
            </a:r>
            <a:r>
              <a:rPr lang="mr-IN" dirty="0"/>
              <a:t>–</a:t>
            </a:r>
            <a:r>
              <a:rPr lang="en-US" dirty="0"/>
              <a:t> not well managed at home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960" y="1375066"/>
            <a:ext cx="2631217" cy="1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Post Partum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22" y="3725334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0" y="1490701"/>
            <a:ext cx="6196405" cy="3603812"/>
          </a:xfrm>
        </p:spPr>
        <p:txBody>
          <a:bodyPr/>
          <a:lstStyle/>
          <a:p>
            <a:r>
              <a:rPr lang="en-US" dirty="0"/>
              <a:t> Walking/ambulation early</a:t>
            </a:r>
          </a:p>
          <a:p>
            <a:r>
              <a:rPr lang="en-US" dirty="0"/>
              <a:t> Breast feeding is ok</a:t>
            </a:r>
          </a:p>
          <a:p>
            <a:r>
              <a:rPr lang="en-US" dirty="0"/>
              <a:t> transfusions as needed</a:t>
            </a:r>
          </a:p>
          <a:p>
            <a:r>
              <a:rPr lang="en-US" dirty="0"/>
              <a:t> Injectable blood thinners:</a:t>
            </a:r>
          </a:p>
          <a:p>
            <a:pPr lvl="1"/>
            <a:r>
              <a:rPr lang="en-US" dirty="0"/>
              <a:t> while in hospital and for 7 days after discharge if have c/s or complicated vaginal delivery</a:t>
            </a:r>
          </a:p>
          <a:p>
            <a:pPr lvl="1"/>
            <a:r>
              <a:rPr lang="en-US" dirty="0"/>
              <a:t> if need to be admitted to hospital pre-delivery</a:t>
            </a:r>
          </a:p>
        </p:txBody>
      </p:sp>
    </p:spTree>
    <p:extLst>
      <p:ext uri="{BB962C8B-B14F-4D97-AF65-F5344CB8AC3E}">
        <p14:creationId xmlns:p14="http://schemas.microsoft.com/office/powerpoint/2010/main" val="238033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0939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pregnancy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85" y="3725334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Pre-pregnancy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9555" y="1911325"/>
            <a:ext cx="7389609" cy="42716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Best outcomes if you are as healthy as possible and your SCD is stable</a:t>
            </a:r>
          </a:p>
          <a:p>
            <a:pPr lvl="1"/>
            <a:r>
              <a:rPr lang="en-US" dirty="0"/>
              <a:t>Close follow up with hematologist</a:t>
            </a:r>
          </a:p>
          <a:p>
            <a:pPr lvl="1"/>
            <a:r>
              <a:rPr lang="en-US" dirty="0"/>
              <a:t>Consultation with OB/MFM physician before pregnancy</a:t>
            </a:r>
          </a:p>
          <a:p>
            <a:pPr lvl="1"/>
            <a:r>
              <a:rPr lang="en-US" dirty="0"/>
              <a:t>Eye examination</a:t>
            </a:r>
          </a:p>
          <a:p>
            <a:pPr lvl="1"/>
            <a:r>
              <a:rPr lang="en-US" dirty="0"/>
              <a:t>Echocardiogram (ultrasound of your heart)</a:t>
            </a:r>
          </a:p>
          <a:p>
            <a:pPr lvl="1"/>
            <a:r>
              <a:rPr lang="en-US" dirty="0"/>
              <a:t>Ensure recent normal kidney/liver function</a:t>
            </a:r>
          </a:p>
          <a:p>
            <a:pPr lvl="1"/>
            <a:r>
              <a:rPr lang="en-US" dirty="0"/>
              <a:t>Prenatal vitamins and high dose folic acid</a:t>
            </a:r>
          </a:p>
          <a:p>
            <a:pPr lvl="1"/>
            <a:r>
              <a:rPr lang="en-US" dirty="0"/>
              <a:t>Red Blood cell antibody screening </a:t>
            </a:r>
          </a:p>
          <a:p>
            <a:r>
              <a:rPr lang="en-US" dirty="0"/>
              <a:t> Carrier status of partner</a:t>
            </a:r>
          </a:p>
          <a:p>
            <a:r>
              <a:rPr lang="en-US" dirty="0"/>
              <a:t> Vaccinations up to date</a:t>
            </a:r>
          </a:p>
          <a:p>
            <a:r>
              <a:rPr lang="en-US" dirty="0"/>
              <a:t> High dose folic acid</a:t>
            </a:r>
          </a:p>
          <a:p>
            <a:r>
              <a:rPr lang="en-US" dirty="0"/>
              <a:t> Review of medications </a:t>
            </a:r>
          </a:p>
        </p:txBody>
      </p:sp>
    </p:spTree>
    <p:extLst>
      <p:ext uri="{BB962C8B-B14F-4D97-AF65-F5344CB8AC3E}">
        <p14:creationId xmlns:p14="http://schemas.microsoft.com/office/powerpoint/2010/main" val="208431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in pregnancy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09" y="372533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trimester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69558" y="2122312"/>
            <a:ext cx="2939521" cy="597157"/>
          </a:xfrm>
        </p:spPr>
        <p:txBody>
          <a:bodyPr/>
          <a:lstStyle/>
          <a:p>
            <a:r>
              <a:rPr lang="en-US" dirty="0"/>
              <a:t>Routine Pregnancy care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151" y="2101497"/>
            <a:ext cx="2944368" cy="707766"/>
          </a:xfrm>
        </p:spPr>
        <p:txBody>
          <a:bodyPr/>
          <a:lstStyle/>
          <a:p>
            <a:r>
              <a:rPr lang="en-US" dirty="0"/>
              <a:t>Additional care in patients with SCD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69558" y="2944368"/>
            <a:ext cx="3227832" cy="2779776"/>
          </a:xfrm>
        </p:spPr>
        <p:txBody>
          <a:bodyPr>
            <a:normAutofit fontScale="92500"/>
          </a:bodyPr>
          <a:lstStyle/>
          <a:p>
            <a:r>
              <a:rPr lang="en-US" dirty="0"/>
              <a:t>Dating ultrasound</a:t>
            </a:r>
          </a:p>
          <a:p>
            <a:r>
              <a:rPr lang="en-US" dirty="0"/>
              <a:t>Genetic screening</a:t>
            </a:r>
          </a:p>
          <a:p>
            <a:r>
              <a:rPr lang="en-US" dirty="0"/>
              <a:t>Routine blood work</a:t>
            </a:r>
          </a:p>
          <a:p>
            <a:pPr lvl="1"/>
            <a:r>
              <a:rPr lang="en-US" dirty="0"/>
              <a:t>Blood type/antibodies</a:t>
            </a:r>
          </a:p>
          <a:p>
            <a:pPr lvl="1"/>
            <a:r>
              <a:rPr lang="en-US" dirty="0"/>
              <a:t>Infection screening</a:t>
            </a:r>
          </a:p>
          <a:p>
            <a:pPr lvl="1"/>
            <a:r>
              <a:rPr lang="en-US" dirty="0"/>
              <a:t>Pap smear</a:t>
            </a:r>
          </a:p>
          <a:p>
            <a:pPr lvl="1"/>
            <a:r>
              <a:rPr lang="en-US" dirty="0"/>
              <a:t>Urine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497390" y="2809264"/>
            <a:ext cx="3687629" cy="33351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Early referral to an OB</a:t>
            </a:r>
          </a:p>
          <a:p>
            <a:r>
              <a:rPr lang="en-US" dirty="0"/>
              <a:t> Eye examination</a:t>
            </a:r>
          </a:p>
          <a:p>
            <a:r>
              <a:rPr lang="en-US" dirty="0"/>
              <a:t> Heart ultrasound (echo)</a:t>
            </a:r>
          </a:p>
          <a:p>
            <a:r>
              <a:rPr lang="en-US" dirty="0"/>
              <a:t> More baseline </a:t>
            </a:r>
            <a:r>
              <a:rPr lang="en-US" dirty="0" err="1"/>
              <a:t>bloodwork</a:t>
            </a:r>
            <a:endParaRPr lang="en-US" dirty="0"/>
          </a:p>
          <a:p>
            <a:pPr lvl="1"/>
            <a:r>
              <a:rPr lang="en-US" dirty="0"/>
              <a:t>Hemoglobin, renal and liver function, urine culture</a:t>
            </a:r>
          </a:p>
          <a:p>
            <a:r>
              <a:rPr lang="en-US" dirty="0"/>
              <a:t> If partner is a carrier, genetic </a:t>
            </a:r>
            <a:r>
              <a:rPr lang="en-US" dirty="0" err="1"/>
              <a:t>counselling</a:t>
            </a:r>
            <a:endParaRPr lang="en-US" dirty="0"/>
          </a:p>
          <a:p>
            <a:r>
              <a:rPr lang="en-US" dirty="0"/>
              <a:t>Start ASA 162mg at night</a:t>
            </a:r>
          </a:p>
          <a:p>
            <a:r>
              <a:rPr lang="en-US" dirty="0"/>
              <a:t>Good control of N/V</a:t>
            </a:r>
          </a:p>
        </p:txBody>
      </p:sp>
    </p:spTree>
    <p:extLst>
      <p:ext uri="{BB962C8B-B14F-4D97-AF65-F5344CB8AC3E}">
        <p14:creationId xmlns:p14="http://schemas.microsoft.com/office/powerpoint/2010/main" val="666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trimester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468880"/>
          </a:xfrm>
        </p:spPr>
        <p:txBody>
          <a:bodyPr/>
          <a:lstStyle/>
          <a:p>
            <a:r>
              <a:rPr lang="en-US" dirty="0"/>
              <a:t>Routine pregnancy care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Additional care in patients with SCD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Detailed ultrasound</a:t>
            </a:r>
          </a:p>
          <a:p>
            <a:r>
              <a:rPr lang="en-US" dirty="0"/>
              <a:t> Gestational diabetes screen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0" y="2944812"/>
            <a:ext cx="3415117" cy="3212475"/>
          </a:xfrm>
        </p:spPr>
        <p:txBody>
          <a:bodyPr>
            <a:normAutofit/>
          </a:bodyPr>
          <a:lstStyle/>
          <a:p>
            <a:r>
              <a:rPr lang="en-US" dirty="0"/>
              <a:t> Blood count every 2 weeks</a:t>
            </a:r>
          </a:p>
          <a:p>
            <a:r>
              <a:rPr lang="en-US" dirty="0"/>
              <a:t>Urine culture every month</a:t>
            </a:r>
          </a:p>
          <a:p>
            <a:r>
              <a:rPr lang="en-US" dirty="0"/>
              <a:t>Fetal ultrasounds every 4 weeks starting at 24 weeks</a:t>
            </a:r>
          </a:p>
        </p:txBody>
      </p:sp>
    </p:spTree>
    <p:extLst>
      <p:ext uri="{BB962C8B-B14F-4D97-AF65-F5344CB8AC3E}">
        <p14:creationId xmlns:p14="http://schemas.microsoft.com/office/powerpoint/2010/main" val="265029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trimester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494535"/>
          </a:xfrm>
        </p:spPr>
        <p:txBody>
          <a:bodyPr/>
          <a:lstStyle/>
          <a:p>
            <a:r>
              <a:rPr lang="en-US" dirty="0"/>
              <a:t>Routine pregnancy care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Additional care in </a:t>
            </a:r>
            <a:r>
              <a:rPr lang="en-US"/>
              <a:t>women with SCD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Possible growth ultrasound</a:t>
            </a:r>
          </a:p>
          <a:p>
            <a:r>
              <a:rPr lang="en-US" dirty="0"/>
              <a:t> Group B strep swab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1" y="2944812"/>
            <a:ext cx="3527038" cy="31226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Consult with anesthesia</a:t>
            </a:r>
          </a:p>
          <a:p>
            <a:r>
              <a:rPr lang="en-US" dirty="0"/>
              <a:t> Consult with neonatology if frequent narcotics needed  </a:t>
            </a:r>
          </a:p>
          <a:p>
            <a:r>
              <a:rPr lang="en-US" dirty="0"/>
              <a:t>Repeat blood antibody screen</a:t>
            </a:r>
          </a:p>
          <a:p>
            <a:r>
              <a:rPr lang="en-US" dirty="0"/>
              <a:t>Ultrasound for growth every 4 weeks</a:t>
            </a:r>
          </a:p>
          <a:p>
            <a:r>
              <a:rPr lang="en-US" dirty="0"/>
              <a:t> Delivery between 39-40 weeks</a:t>
            </a:r>
          </a:p>
          <a:p>
            <a:r>
              <a:rPr lang="en-US" dirty="0"/>
              <a:t> Vaginal delivery can be considered </a:t>
            </a:r>
          </a:p>
          <a:p>
            <a:r>
              <a:rPr lang="en-US" dirty="0"/>
              <a:t>May need a pre-delivery transfusion</a:t>
            </a:r>
          </a:p>
        </p:txBody>
      </p:sp>
    </p:spTree>
    <p:extLst>
      <p:ext uri="{BB962C8B-B14F-4D97-AF65-F5344CB8AC3E}">
        <p14:creationId xmlns:p14="http://schemas.microsoft.com/office/powerpoint/2010/main" val="215735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</a:t>
            </a:r>
            <a:r>
              <a:rPr lang="en-US" dirty="0" err="1"/>
              <a:t>Labour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Vaginal delivery or c/s</a:t>
            </a:r>
          </a:p>
          <a:p>
            <a:r>
              <a:rPr lang="en-US" dirty="0"/>
              <a:t> continuous fetal monitoring in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 IV hydration in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 May need extra O2 in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 Blood type known in case needs a transfusion</a:t>
            </a:r>
          </a:p>
        </p:txBody>
      </p:sp>
    </p:spTree>
    <p:extLst>
      <p:ext uri="{BB962C8B-B14F-4D97-AF65-F5344CB8AC3E}">
        <p14:creationId xmlns:p14="http://schemas.microsoft.com/office/powerpoint/2010/main" val="251779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Risks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4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3936</TotalTime>
  <Words>514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Brush Script MT</vt:lpstr>
      <vt:lpstr>Constantia</vt:lpstr>
      <vt:lpstr>Franklin Gothic Book</vt:lpstr>
      <vt:lpstr>Rage Italic</vt:lpstr>
      <vt:lpstr>Pushpin</vt:lpstr>
      <vt:lpstr>Sickle Cell Disease in Pregnancy: Patient information session</vt:lpstr>
      <vt:lpstr>Preparing for pregnancy</vt:lpstr>
      <vt:lpstr>Pre-pregnancy</vt:lpstr>
      <vt:lpstr>What to expect in pregnancy</vt:lpstr>
      <vt:lpstr>First trimester</vt:lpstr>
      <vt:lpstr>Second trimester</vt:lpstr>
      <vt:lpstr>Third trimester</vt:lpstr>
      <vt:lpstr>Management of Labour</vt:lpstr>
      <vt:lpstr>Pregnancy Risks</vt:lpstr>
      <vt:lpstr>PowerPoint Presentation</vt:lpstr>
      <vt:lpstr>How would a crisis be managed?</vt:lpstr>
      <vt:lpstr>When is a Blood Transfusion Needed?</vt:lpstr>
      <vt:lpstr>What to expect Post Partum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Sickle Cell Disease in Pregnancy: Patient information session</dc:title>
  <dc:creator>Nancy Soliman</dc:creator>
  <cp:lastModifiedBy>Felix Ikokwu</cp:lastModifiedBy>
  <cp:revision>11</cp:revision>
  <dcterms:created xsi:type="dcterms:W3CDTF">2021-03-06T05:22:26Z</dcterms:created>
  <dcterms:modified xsi:type="dcterms:W3CDTF">2021-06-08T00:51:50Z</dcterms:modified>
</cp:coreProperties>
</file>