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2" r:id="rId9"/>
    <p:sldId id="263" r:id="rId10"/>
    <p:sldId id="264" r:id="rId11"/>
    <p:sldId id="268" r:id="rId12"/>
    <p:sldId id="265" r:id="rId13"/>
    <p:sldId id="271" r:id="rId14"/>
    <p:sldId id="272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47" autoAdjust="0"/>
    <p:restoredTop sz="94660"/>
  </p:normalViewPr>
  <p:slideViewPr>
    <p:cSldViewPr>
      <p:cViewPr varScale="1">
        <p:scale>
          <a:sx n="62" d="100"/>
          <a:sy n="62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C15A3F-C358-7147-BFD3-ABBCA81A2B1B}" type="doc">
      <dgm:prSet loTypeId="urn:microsoft.com/office/officeart/2005/8/layout/radial3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26C05E-3871-BB43-B1C5-EC4FC145ABF5}">
      <dgm:prSet phldrT="[Text]"/>
      <dgm:spPr/>
      <dgm:t>
        <a:bodyPr/>
        <a:lstStyle/>
        <a:p>
          <a:r>
            <a:rPr lang="en-US" dirty="0"/>
            <a:t>Registry</a:t>
          </a:r>
        </a:p>
      </dgm:t>
    </dgm:pt>
    <dgm:pt modelId="{E46FB13D-FF26-4244-BE92-DFF02B3ADB7A}" type="parTrans" cxnId="{A7AB8161-7E5C-BC4B-A911-4A0B09884E22}">
      <dgm:prSet/>
      <dgm:spPr/>
      <dgm:t>
        <a:bodyPr/>
        <a:lstStyle/>
        <a:p>
          <a:endParaRPr lang="en-US"/>
        </a:p>
      </dgm:t>
    </dgm:pt>
    <dgm:pt modelId="{C54D11CA-4AD7-5949-8494-54462C8F512B}" type="sibTrans" cxnId="{A7AB8161-7E5C-BC4B-A911-4A0B09884E22}">
      <dgm:prSet/>
      <dgm:spPr/>
      <dgm:t>
        <a:bodyPr/>
        <a:lstStyle/>
        <a:p>
          <a:endParaRPr lang="en-US"/>
        </a:p>
      </dgm:t>
    </dgm:pt>
    <dgm:pt modelId="{28F28A22-90A3-2744-B3D7-66927962364F}">
      <dgm:prSet phldrT="[Text]"/>
      <dgm:spPr/>
      <dgm:t>
        <a:bodyPr/>
        <a:lstStyle/>
        <a:p>
          <a:r>
            <a:rPr lang="en-US" dirty="0"/>
            <a:t>Researchers</a:t>
          </a:r>
        </a:p>
      </dgm:t>
    </dgm:pt>
    <dgm:pt modelId="{9F44FF4E-DA56-614E-881B-A4C5A040A631}" type="parTrans" cxnId="{F8CD9EF9-3AFF-F948-AA3C-A5121C5EA560}">
      <dgm:prSet/>
      <dgm:spPr/>
      <dgm:t>
        <a:bodyPr/>
        <a:lstStyle/>
        <a:p>
          <a:endParaRPr lang="en-US"/>
        </a:p>
      </dgm:t>
    </dgm:pt>
    <dgm:pt modelId="{B96E3AC8-B458-C743-A8BD-6F340EA4B199}" type="sibTrans" cxnId="{F8CD9EF9-3AFF-F948-AA3C-A5121C5EA560}">
      <dgm:prSet/>
      <dgm:spPr/>
      <dgm:t>
        <a:bodyPr/>
        <a:lstStyle/>
        <a:p>
          <a:endParaRPr lang="en-US"/>
        </a:p>
      </dgm:t>
    </dgm:pt>
    <dgm:pt modelId="{760183CE-D396-F849-A4B4-77120E5BE9C2}">
      <dgm:prSet phldrT="[Text]"/>
      <dgm:spPr/>
      <dgm:t>
        <a:bodyPr/>
        <a:lstStyle/>
        <a:p>
          <a:r>
            <a:rPr lang="en-US" dirty="0"/>
            <a:t>Industry</a:t>
          </a:r>
        </a:p>
      </dgm:t>
    </dgm:pt>
    <dgm:pt modelId="{5E6D446C-30C4-AD49-8436-6B0A25B2255F}" type="parTrans" cxnId="{A8996CD5-4C74-FE47-9EE2-16D648FA1D3A}">
      <dgm:prSet/>
      <dgm:spPr/>
      <dgm:t>
        <a:bodyPr/>
        <a:lstStyle/>
        <a:p>
          <a:endParaRPr lang="en-US"/>
        </a:p>
      </dgm:t>
    </dgm:pt>
    <dgm:pt modelId="{76C7EAAB-3907-604F-8AE7-91BEA3E32C26}" type="sibTrans" cxnId="{A8996CD5-4C74-FE47-9EE2-16D648FA1D3A}">
      <dgm:prSet/>
      <dgm:spPr/>
      <dgm:t>
        <a:bodyPr/>
        <a:lstStyle/>
        <a:p>
          <a:endParaRPr lang="en-US"/>
        </a:p>
      </dgm:t>
    </dgm:pt>
    <dgm:pt modelId="{1B9FB2D9-122E-B04F-8F5D-0E3E0798115C}">
      <dgm:prSet phldrT="[Text]"/>
      <dgm:spPr/>
      <dgm:t>
        <a:bodyPr/>
        <a:lstStyle/>
        <a:p>
          <a:r>
            <a:rPr lang="en-US" dirty="0"/>
            <a:t>Clinicians</a:t>
          </a:r>
        </a:p>
      </dgm:t>
    </dgm:pt>
    <dgm:pt modelId="{45D53CD3-B3D2-E449-B95C-EC2141A2324B}" type="parTrans" cxnId="{C30EB7A7-F5BB-B54E-A041-04D442892AC7}">
      <dgm:prSet/>
      <dgm:spPr/>
      <dgm:t>
        <a:bodyPr/>
        <a:lstStyle/>
        <a:p>
          <a:endParaRPr lang="en-US"/>
        </a:p>
      </dgm:t>
    </dgm:pt>
    <dgm:pt modelId="{55147D13-99C2-0347-BA7A-7E57A036BB5C}" type="sibTrans" cxnId="{C30EB7A7-F5BB-B54E-A041-04D442892AC7}">
      <dgm:prSet/>
      <dgm:spPr/>
      <dgm:t>
        <a:bodyPr/>
        <a:lstStyle/>
        <a:p>
          <a:endParaRPr lang="en-US"/>
        </a:p>
      </dgm:t>
    </dgm:pt>
    <dgm:pt modelId="{AC941FA8-C4C5-A044-972F-093A1F8AF8D1}">
      <dgm:prSet phldrT="[Text]"/>
      <dgm:spPr/>
      <dgm:t>
        <a:bodyPr/>
        <a:lstStyle/>
        <a:p>
          <a:r>
            <a:rPr lang="en-US" dirty="0"/>
            <a:t>Health Care System</a:t>
          </a:r>
        </a:p>
      </dgm:t>
    </dgm:pt>
    <dgm:pt modelId="{C4FD5D20-9EA4-E24F-8573-5CA6395C95BF}" type="parTrans" cxnId="{87B07236-F9E9-C34F-A2F6-860BC7FDB398}">
      <dgm:prSet/>
      <dgm:spPr/>
      <dgm:t>
        <a:bodyPr/>
        <a:lstStyle/>
        <a:p>
          <a:endParaRPr lang="en-US"/>
        </a:p>
      </dgm:t>
    </dgm:pt>
    <dgm:pt modelId="{10650DE4-CF4A-2B47-B767-ABF53520B9F8}" type="sibTrans" cxnId="{87B07236-F9E9-C34F-A2F6-860BC7FDB398}">
      <dgm:prSet/>
      <dgm:spPr/>
      <dgm:t>
        <a:bodyPr/>
        <a:lstStyle/>
        <a:p>
          <a:endParaRPr lang="en-US"/>
        </a:p>
      </dgm:t>
    </dgm:pt>
    <dgm:pt modelId="{72AB2244-8F3B-C440-B55E-9A2AB77543E2}">
      <dgm:prSet phldrT="[Text]"/>
      <dgm:spPr/>
      <dgm:t>
        <a:bodyPr/>
        <a:lstStyle/>
        <a:p>
          <a:r>
            <a:rPr lang="en-US" dirty="0"/>
            <a:t>Investigator Network</a:t>
          </a:r>
        </a:p>
      </dgm:t>
    </dgm:pt>
    <dgm:pt modelId="{C8F615DC-B36C-2E4A-992A-3C3F37AAF97D}" type="parTrans" cxnId="{97AD1651-FBA9-FE47-A402-7060485F2D60}">
      <dgm:prSet/>
      <dgm:spPr/>
      <dgm:t>
        <a:bodyPr/>
        <a:lstStyle/>
        <a:p>
          <a:endParaRPr lang="en-US"/>
        </a:p>
      </dgm:t>
    </dgm:pt>
    <dgm:pt modelId="{759C4191-5D8B-CE4C-B178-016B62F5CB3B}" type="sibTrans" cxnId="{97AD1651-FBA9-FE47-A402-7060485F2D60}">
      <dgm:prSet/>
      <dgm:spPr/>
      <dgm:t>
        <a:bodyPr/>
        <a:lstStyle/>
        <a:p>
          <a:endParaRPr lang="en-US"/>
        </a:p>
      </dgm:t>
    </dgm:pt>
    <dgm:pt modelId="{89BA48E4-1C30-A34A-BF88-0311A2B030C6}">
      <dgm:prSet phldrT="[Text]"/>
      <dgm:spPr/>
      <dgm:t>
        <a:bodyPr/>
        <a:lstStyle/>
        <a:p>
          <a:r>
            <a:rPr lang="en-US" dirty="0"/>
            <a:t>Patient Organizations</a:t>
          </a:r>
        </a:p>
      </dgm:t>
    </dgm:pt>
    <dgm:pt modelId="{ED032061-D46A-7543-92EF-44F3FEAC6C62}" type="parTrans" cxnId="{1AA435F5-F52B-B74F-B5A4-94E500722430}">
      <dgm:prSet/>
      <dgm:spPr/>
      <dgm:t>
        <a:bodyPr/>
        <a:lstStyle/>
        <a:p>
          <a:endParaRPr lang="en-US"/>
        </a:p>
      </dgm:t>
    </dgm:pt>
    <dgm:pt modelId="{9C902D65-1048-274E-9F4C-33E96387B7F0}" type="sibTrans" cxnId="{1AA435F5-F52B-B74F-B5A4-94E500722430}">
      <dgm:prSet/>
      <dgm:spPr/>
      <dgm:t>
        <a:bodyPr/>
        <a:lstStyle/>
        <a:p>
          <a:endParaRPr lang="en-US"/>
        </a:p>
      </dgm:t>
    </dgm:pt>
    <dgm:pt modelId="{7B592140-99C3-8B41-8267-90601A929C7B}">
      <dgm:prSet phldrT="[Text]"/>
      <dgm:spPr/>
      <dgm:t>
        <a:bodyPr/>
        <a:lstStyle/>
        <a:p>
          <a:r>
            <a:rPr lang="en-US" dirty="0"/>
            <a:t>Government</a:t>
          </a:r>
        </a:p>
      </dgm:t>
    </dgm:pt>
    <dgm:pt modelId="{BB37D192-10C7-B44E-A1CD-92C55BB9B980}" type="parTrans" cxnId="{6FB71A6F-0E70-064E-A4D2-B261F51F73E7}">
      <dgm:prSet/>
      <dgm:spPr/>
      <dgm:t>
        <a:bodyPr/>
        <a:lstStyle/>
        <a:p>
          <a:endParaRPr lang="en-US"/>
        </a:p>
      </dgm:t>
    </dgm:pt>
    <dgm:pt modelId="{EE446062-2F1D-A943-A236-924B9CF12463}" type="sibTrans" cxnId="{6FB71A6F-0E70-064E-A4D2-B261F51F73E7}">
      <dgm:prSet/>
      <dgm:spPr/>
      <dgm:t>
        <a:bodyPr/>
        <a:lstStyle/>
        <a:p>
          <a:endParaRPr lang="en-US"/>
        </a:p>
      </dgm:t>
    </dgm:pt>
    <dgm:pt modelId="{886CFBDB-09F4-184D-BAA5-7D0C4B15FE78}" type="pres">
      <dgm:prSet presAssocID="{FFC15A3F-C358-7147-BFD3-ABBCA81A2B1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CA"/>
        </a:p>
      </dgm:t>
    </dgm:pt>
    <dgm:pt modelId="{8C1D0B4C-8BDD-EA4C-BABB-2E98F24FB784}" type="pres">
      <dgm:prSet presAssocID="{FFC15A3F-C358-7147-BFD3-ABBCA81A2B1B}" presName="radial" presStyleCnt="0">
        <dgm:presLayoutVars>
          <dgm:animLvl val="ctr"/>
        </dgm:presLayoutVars>
      </dgm:prSet>
      <dgm:spPr/>
    </dgm:pt>
    <dgm:pt modelId="{80C94432-615A-AB40-BD4D-7BF70393E317}" type="pres">
      <dgm:prSet presAssocID="{EA26C05E-3871-BB43-B1C5-EC4FC145ABF5}" presName="centerShape" presStyleLbl="vennNode1" presStyleIdx="0" presStyleCnt="8" custLinFactNeighborX="441" custLinFactNeighborY="-3085"/>
      <dgm:spPr/>
      <dgm:t>
        <a:bodyPr/>
        <a:lstStyle/>
        <a:p>
          <a:endParaRPr lang="fr-CA"/>
        </a:p>
      </dgm:t>
    </dgm:pt>
    <dgm:pt modelId="{EAB6AFD7-BF93-0F4D-99D7-422C02AD51CD}" type="pres">
      <dgm:prSet presAssocID="{28F28A22-90A3-2744-B3D7-66927962364F}" presName="node" presStyleLbl="vennNode1" presStyleIdx="1" presStyleCnt="8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192C0048-FD18-2C47-998E-F3F77EB7337E}" type="pres">
      <dgm:prSet presAssocID="{760183CE-D396-F849-A4B4-77120E5BE9C2}" presName="node" presStyleLbl="vennNode1" presStyleIdx="2" presStyleCnt="8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BA76DD2D-DC72-D94B-A5A1-D22016A71D7A}" type="pres">
      <dgm:prSet presAssocID="{1B9FB2D9-122E-B04F-8F5D-0E3E0798115C}" presName="node" presStyleLbl="vennNode1" presStyleIdx="3" presStyleCnt="8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6B63570B-488A-6944-8E70-12307C29F4BB}" type="pres">
      <dgm:prSet presAssocID="{AC941FA8-C4C5-A044-972F-093A1F8AF8D1}" presName="node" presStyleLbl="vennNode1" presStyleIdx="4" presStyleCnt="8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FF173C48-A9BC-7C44-8B87-ED3C91B88C1A}" type="pres">
      <dgm:prSet presAssocID="{72AB2244-8F3B-C440-B55E-9A2AB77543E2}" presName="node" presStyleLbl="vennNode1" presStyleIdx="5" presStyleCnt="8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E110E310-6A55-4348-9950-A7D38BA5B27C}" type="pres">
      <dgm:prSet presAssocID="{89BA48E4-1C30-A34A-BF88-0311A2B030C6}" presName="node" presStyleLbl="vennNode1" presStyleIdx="6" presStyleCnt="8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2D268700-A2B6-8642-B65C-C9E8125A77C9}" type="pres">
      <dgm:prSet presAssocID="{7B592140-99C3-8B41-8267-90601A929C7B}" presName="node" presStyleLbl="vennNode1" presStyleIdx="7" presStyleCnt="8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</dgm:ptLst>
  <dgm:cxnLst>
    <dgm:cxn modelId="{A7AB8161-7E5C-BC4B-A911-4A0B09884E22}" srcId="{FFC15A3F-C358-7147-BFD3-ABBCA81A2B1B}" destId="{EA26C05E-3871-BB43-B1C5-EC4FC145ABF5}" srcOrd="0" destOrd="0" parTransId="{E46FB13D-FF26-4244-BE92-DFF02B3ADB7A}" sibTransId="{C54D11CA-4AD7-5949-8494-54462C8F512B}"/>
    <dgm:cxn modelId="{285F99D0-951F-4A7C-B89E-834A57D36D81}" type="presOf" srcId="{89BA48E4-1C30-A34A-BF88-0311A2B030C6}" destId="{E110E310-6A55-4348-9950-A7D38BA5B27C}" srcOrd="0" destOrd="0" presId="urn:microsoft.com/office/officeart/2005/8/layout/radial3"/>
    <dgm:cxn modelId="{6FB71A6F-0E70-064E-A4D2-B261F51F73E7}" srcId="{EA26C05E-3871-BB43-B1C5-EC4FC145ABF5}" destId="{7B592140-99C3-8B41-8267-90601A929C7B}" srcOrd="6" destOrd="0" parTransId="{BB37D192-10C7-B44E-A1CD-92C55BB9B980}" sibTransId="{EE446062-2F1D-A943-A236-924B9CF12463}"/>
    <dgm:cxn modelId="{0E504B82-F3DC-4141-ADC0-01C20A20B88F}" type="presOf" srcId="{EA26C05E-3871-BB43-B1C5-EC4FC145ABF5}" destId="{80C94432-615A-AB40-BD4D-7BF70393E317}" srcOrd="0" destOrd="0" presId="urn:microsoft.com/office/officeart/2005/8/layout/radial3"/>
    <dgm:cxn modelId="{83D09B87-196B-4A7E-B6DC-3738A32759AF}" type="presOf" srcId="{1B9FB2D9-122E-B04F-8F5D-0E3E0798115C}" destId="{BA76DD2D-DC72-D94B-A5A1-D22016A71D7A}" srcOrd="0" destOrd="0" presId="urn:microsoft.com/office/officeart/2005/8/layout/radial3"/>
    <dgm:cxn modelId="{1AA435F5-F52B-B74F-B5A4-94E500722430}" srcId="{EA26C05E-3871-BB43-B1C5-EC4FC145ABF5}" destId="{89BA48E4-1C30-A34A-BF88-0311A2B030C6}" srcOrd="5" destOrd="0" parTransId="{ED032061-D46A-7543-92EF-44F3FEAC6C62}" sibTransId="{9C902D65-1048-274E-9F4C-33E96387B7F0}"/>
    <dgm:cxn modelId="{97AD1651-FBA9-FE47-A402-7060485F2D60}" srcId="{EA26C05E-3871-BB43-B1C5-EC4FC145ABF5}" destId="{72AB2244-8F3B-C440-B55E-9A2AB77543E2}" srcOrd="4" destOrd="0" parTransId="{C8F615DC-B36C-2E4A-992A-3C3F37AAF97D}" sibTransId="{759C4191-5D8B-CE4C-B178-016B62F5CB3B}"/>
    <dgm:cxn modelId="{A8996CD5-4C74-FE47-9EE2-16D648FA1D3A}" srcId="{EA26C05E-3871-BB43-B1C5-EC4FC145ABF5}" destId="{760183CE-D396-F849-A4B4-77120E5BE9C2}" srcOrd="1" destOrd="0" parTransId="{5E6D446C-30C4-AD49-8436-6B0A25B2255F}" sibTransId="{76C7EAAB-3907-604F-8AE7-91BEA3E32C26}"/>
    <dgm:cxn modelId="{C30EB7A7-F5BB-B54E-A041-04D442892AC7}" srcId="{EA26C05E-3871-BB43-B1C5-EC4FC145ABF5}" destId="{1B9FB2D9-122E-B04F-8F5D-0E3E0798115C}" srcOrd="2" destOrd="0" parTransId="{45D53CD3-B3D2-E449-B95C-EC2141A2324B}" sibTransId="{55147D13-99C2-0347-BA7A-7E57A036BB5C}"/>
    <dgm:cxn modelId="{87B07236-F9E9-C34F-A2F6-860BC7FDB398}" srcId="{EA26C05E-3871-BB43-B1C5-EC4FC145ABF5}" destId="{AC941FA8-C4C5-A044-972F-093A1F8AF8D1}" srcOrd="3" destOrd="0" parTransId="{C4FD5D20-9EA4-E24F-8573-5CA6395C95BF}" sibTransId="{10650DE4-CF4A-2B47-B767-ABF53520B9F8}"/>
    <dgm:cxn modelId="{758E29D7-AD1F-4077-9272-9B3CE28057E1}" type="presOf" srcId="{FFC15A3F-C358-7147-BFD3-ABBCA81A2B1B}" destId="{886CFBDB-09F4-184D-BAA5-7D0C4B15FE78}" srcOrd="0" destOrd="0" presId="urn:microsoft.com/office/officeart/2005/8/layout/radial3"/>
    <dgm:cxn modelId="{AE697266-B412-4E2B-99D2-CBED8FA94F15}" type="presOf" srcId="{760183CE-D396-F849-A4B4-77120E5BE9C2}" destId="{192C0048-FD18-2C47-998E-F3F77EB7337E}" srcOrd="0" destOrd="0" presId="urn:microsoft.com/office/officeart/2005/8/layout/radial3"/>
    <dgm:cxn modelId="{58EEB650-99DA-4426-A88F-992C25556D61}" type="presOf" srcId="{7B592140-99C3-8B41-8267-90601A929C7B}" destId="{2D268700-A2B6-8642-B65C-C9E8125A77C9}" srcOrd="0" destOrd="0" presId="urn:microsoft.com/office/officeart/2005/8/layout/radial3"/>
    <dgm:cxn modelId="{8647DE0F-F54E-489B-A873-DE02A64B104D}" type="presOf" srcId="{72AB2244-8F3B-C440-B55E-9A2AB77543E2}" destId="{FF173C48-A9BC-7C44-8B87-ED3C91B88C1A}" srcOrd="0" destOrd="0" presId="urn:microsoft.com/office/officeart/2005/8/layout/radial3"/>
    <dgm:cxn modelId="{A4A8488C-C5E7-40FB-A51A-6774C9D6E991}" type="presOf" srcId="{AC941FA8-C4C5-A044-972F-093A1F8AF8D1}" destId="{6B63570B-488A-6944-8E70-12307C29F4BB}" srcOrd="0" destOrd="0" presId="urn:microsoft.com/office/officeart/2005/8/layout/radial3"/>
    <dgm:cxn modelId="{F8CD9EF9-3AFF-F948-AA3C-A5121C5EA560}" srcId="{EA26C05E-3871-BB43-B1C5-EC4FC145ABF5}" destId="{28F28A22-90A3-2744-B3D7-66927962364F}" srcOrd="0" destOrd="0" parTransId="{9F44FF4E-DA56-614E-881B-A4C5A040A631}" sibTransId="{B96E3AC8-B458-C743-A8BD-6F340EA4B199}"/>
    <dgm:cxn modelId="{B1E762B4-7AF3-4FC2-B0D5-E1600FE61E83}" type="presOf" srcId="{28F28A22-90A3-2744-B3D7-66927962364F}" destId="{EAB6AFD7-BF93-0F4D-99D7-422C02AD51CD}" srcOrd="0" destOrd="0" presId="urn:microsoft.com/office/officeart/2005/8/layout/radial3"/>
    <dgm:cxn modelId="{302FDDCC-5C97-4B7F-BFE5-6A71205244EA}" type="presParOf" srcId="{886CFBDB-09F4-184D-BAA5-7D0C4B15FE78}" destId="{8C1D0B4C-8BDD-EA4C-BABB-2E98F24FB784}" srcOrd="0" destOrd="0" presId="urn:microsoft.com/office/officeart/2005/8/layout/radial3"/>
    <dgm:cxn modelId="{4E575E0E-EA99-468A-8707-81258DC9867C}" type="presParOf" srcId="{8C1D0B4C-8BDD-EA4C-BABB-2E98F24FB784}" destId="{80C94432-615A-AB40-BD4D-7BF70393E317}" srcOrd="0" destOrd="0" presId="urn:microsoft.com/office/officeart/2005/8/layout/radial3"/>
    <dgm:cxn modelId="{3EF5ACF5-7DDD-4A0F-9258-E3103CEA847A}" type="presParOf" srcId="{8C1D0B4C-8BDD-EA4C-BABB-2E98F24FB784}" destId="{EAB6AFD7-BF93-0F4D-99D7-422C02AD51CD}" srcOrd="1" destOrd="0" presId="urn:microsoft.com/office/officeart/2005/8/layout/radial3"/>
    <dgm:cxn modelId="{F62B1B00-1BE9-47AF-B1A5-4373ACCBC2DA}" type="presParOf" srcId="{8C1D0B4C-8BDD-EA4C-BABB-2E98F24FB784}" destId="{192C0048-FD18-2C47-998E-F3F77EB7337E}" srcOrd="2" destOrd="0" presId="urn:microsoft.com/office/officeart/2005/8/layout/radial3"/>
    <dgm:cxn modelId="{9056F7FC-D080-4E8D-A21E-1A11BFF403E2}" type="presParOf" srcId="{8C1D0B4C-8BDD-EA4C-BABB-2E98F24FB784}" destId="{BA76DD2D-DC72-D94B-A5A1-D22016A71D7A}" srcOrd="3" destOrd="0" presId="urn:microsoft.com/office/officeart/2005/8/layout/radial3"/>
    <dgm:cxn modelId="{9F0D5888-4050-48CB-A99A-EEB0503708D8}" type="presParOf" srcId="{8C1D0B4C-8BDD-EA4C-BABB-2E98F24FB784}" destId="{6B63570B-488A-6944-8E70-12307C29F4BB}" srcOrd="4" destOrd="0" presId="urn:microsoft.com/office/officeart/2005/8/layout/radial3"/>
    <dgm:cxn modelId="{E0019217-83DE-4F55-B1EE-BB0260A3963C}" type="presParOf" srcId="{8C1D0B4C-8BDD-EA4C-BABB-2E98F24FB784}" destId="{FF173C48-A9BC-7C44-8B87-ED3C91B88C1A}" srcOrd="5" destOrd="0" presId="urn:microsoft.com/office/officeart/2005/8/layout/radial3"/>
    <dgm:cxn modelId="{A2CCFF12-B1B8-4973-B330-1F173DE9DB8F}" type="presParOf" srcId="{8C1D0B4C-8BDD-EA4C-BABB-2E98F24FB784}" destId="{E110E310-6A55-4348-9950-A7D38BA5B27C}" srcOrd="6" destOrd="0" presId="urn:microsoft.com/office/officeart/2005/8/layout/radial3"/>
    <dgm:cxn modelId="{7F00A9E4-CD03-4A9E-B490-4F6A92C02C15}" type="presParOf" srcId="{8C1D0B4C-8BDD-EA4C-BABB-2E98F24FB784}" destId="{2D268700-A2B6-8642-B65C-C9E8125A77C9}" srcOrd="7" destOrd="0" presId="urn:microsoft.com/office/officeart/2005/8/layout/radial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9C9E2A-A0DD-AD40-A5EA-AFB4D55BA023}" type="doc">
      <dgm:prSet loTypeId="urn:microsoft.com/office/officeart/2005/8/layout/hProcess3" loCatId="" qsTypeId="urn:microsoft.com/office/officeart/2005/8/quickstyle/3D4" qsCatId="3D" csTypeId="urn:microsoft.com/office/officeart/2005/8/colors/colorful3" csCatId="colorful" phldr="1"/>
      <dgm:spPr/>
    </dgm:pt>
    <dgm:pt modelId="{7C2F0DF4-148D-C146-90F0-2A0FA4F72250}">
      <dgm:prSet phldrT="[Text]" custT="1"/>
      <dgm:spPr/>
      <dgm:t>
        <a:bodyPr/>
        <a:lstStyle/>
        <a:p>
          <a:r>
            <a:rPr lang="en-US" sz="1800" dirty="0"/>
            <a:t>Patients            Families Caregivers</a:t>
          </a:r>
        </a:p>
      </dgm:t>
    </dgm:pt>
    <dgm:pt modelId="{79DF2B5D-C29A-C040-A012-F908C86AB130}" type="parTrans" cxnId="{0D4DFD80-C671-3C45-92D8-6E0EB0541343}">
      <dgm:prSet/>
      <dgm:spPr/>
      <dgm:t>
        <a:bodyPr/>
        <a:lstStyle/>
        <a:p>
          <a:endParaRPr lang="en-US"/>
        </a:p>
      </dgm:t>
    </dgm:pt>
    <dgm:pt modelId="{64AC556D-719E-F942-8559-D271B8BBF0F7}" type="sibTrans" cxnId="{0D4DFD80-C671-3C45-92D8-6E0EB0541343}">
      <dgm:prSet/>
      <dgm:spPr/>
      <dgm:t>
        <a:bodyPr/>
        <a:lstStyle/>
        <a:p>
          <a:endParaRPr lang="en-US"/>
        </a:p>
      </dgm:t>
    </dgm:pt>
    <dgm:pt modelId="{5A66B2A5-F7F8-5146-9341-C86B6C547652}" type="pres">
      <dgm:prSet presAssocID="{6C9C9E2A-A0DD-AD40-A5EA-AFB4D55BA023}" presName="Name0" presStyleCnt="0">
        <dgm:presLayoutVars>
          <dgm:dir/>
          <dgm:animLvl val="lvl"/>
          <dgm:resizeHandles val="exact"/>
        </dgm:presLayoutVars>
      </dgm:prSet>
      <dgm:spPr/>
    </dgm:pt>
    <dgm:pt modelId="{090694A6-CF04-0D4A-89CD-A2D21FE1A555}" type="pres">
      <dgm:prSet presAssocID="{6C9C9E2A-A0DD-AD40-A5EA-AFB4D55BA023}" presName="dummy" presStyleCnt="0"/>
      <dgm:spPr/>
    </dgm:pt>
    <dgm:pt modelId="{CCE2F6A0-DC60-B946-9E47-A19A409DDDAE}" type="pres">
      <dgm:prSet presAssocID="{6C9C9E2A-A0DD-AD40-A5EA-AFB4D55BA023}" presName="linH" presStyleCnt="0"/>
      <dgm:spPr/>
    </dgm:pt>
    <dgm:pt modelId="{B1EF2ADB-ADA3-9844-96C1-9CE8226AC232}" type="pres">
      <dgm:prSet presAssocID="{6C9C9E2A-A0DD-AD40-A5EA-AFB4D55BA023}" presName="padding1" presStyleCnt="0"/>
      <dgm:spPr/>
    </dgm:pt>
    <dgm:pt modelId="{A457D44A-B3F7-8E44-BBAD-DEEA189E972B}" type="pres">
      <dgm:prSet presAssocID="{7C2F0DF4-148D-C146-90F0-2A0FA4F72250}" presName="linV" presStyleCnt="0"/>
      <dgm:spPr/>
    </dgm:pt>
    <dgm:pt modelId="{5984FF31-3140-E94C-B7EB-35C05A09F5BA}" type="pres">
      <dgm:prSet presAssocID="{7C2F0DF4-148D-C146-90F0-2A0FA4F72250}" presName="spVertical1" presStyleCnt="0"/>
      <dgm:spPr/>
    </dgm:pt>
    <dgm:pt modelId="{88F1B971-ED8E-804A-A565-6A00062AF590}" type="pres">
      <dgm:prSet presAssocID="{7C2F0DF4-148D-C146-90F0-2A0FA4F72250}" presName="parTx" presStyleLbl="revTx" presStyleIdx="0" presStyleCnt="1" custScaleX="516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19501807-CF62-2841-A80A-3E1CD285245E}" type="pres">
      <dgm:prSet presAssocID="{7C2F0DF4-148D-C146-90F0-2A0FA4F72250}" presName="spVertical2" presStyleCnt="0"/>
      <dgm:spPr/>
    </dgm:pt>
    <dgm:pt modelId="{2FE5A4AF-5484-7F48-A08F-F41AE42AD547}" type="pres">
      <dgm:prSet presAssocID="{7C2F0DF4-148D-C146-90F0-2A0FA4F72250}" presName="spVertical3" presStyleCnt="0"/>
      <dgm:spPr/>
    </dgm:pt>
    <dgm:pt modelId="{BD62F33D-C405-D44A-871C-391C64DDBB07}" type="pres">
      <dgm:prSet presAssocID="{6C9C9E2A-A0DD-AD40-A5EA-AFB4D55BA023}" presName="padding2" presStyleCnt="0"/>
      <dgm:spPr/>
    </dgm:pt>
    <dgm:pt modelId="{BB548F0A-7226-B040-ACF5-006185195D15}" type="pres">
      <dgm:prSet presAssocID="{6C9C9E2A-A0DD-AD40-A5EA-AFB4D55BA023}" presName="negArrow" presStyleCnt="0"/>
      <dgm:spPr/>
    </dgm:pt>
    <dgm:pt modelId="{6DE5026C-FBA5-4440-9BE6-E0C3B218D100}" type="pres">
      <dgm:prSet presAssocID="{6C9C9E2A-A0DD-AD40-A5EA-AFB4D55BA023}" presName="backgroundArrow" presStyleLbl="node1" presStyleIdx="0" presStyleCnt="1" custLinFactNeighborX="41603" custLinFactNeighborY="-10421"/>
      <dgm:spPr/>
    </dgm:pt>
  </dgm:ptLst>
  <dgm:cxnLst>
    <dgm:cxn modelId="{D8650CB7-97B3-471C-BABA-E27066C98E8B}" type="presOf" srcId="{6C9C9E2A-A0DD-AD40-A5EA-AFB4D55BA023}" destId="{5A66B2A5-F7F8-5146-9341-C86B6C547652}" srcOrd="0" destOrd="0" presId="urn:microsoft.com/office/officeart/2005/8/layout/hProcess3"/>
    <dgm:cxn modelId="{6E832669-4966-4BD6-921E-820B79EF563C}" type="presOf" srcId="{7C2F0DF4-148D-C146-90F0-2A0FA4F72250}" destId="{88F1B971-ED8E-804A-A565-6A00062AF590}" srcOrd="0" destOrd="0" presId="urn:microsoft.com/office/officeart/2005/8/layout/hProcess3"/>
    <dgm:cxn modelId="{0D4DFD80-C671-3C45-92D8-6E0EB0541343}" srcId="{6C9C9E2A-A0DD-AD40-A5EA-AFB4D55BA023}" destId="{7C2F0DF4-148D-C146-90F0-2A0FA4F72250}" srcOrd="0" destOrd="0" parTransId="{79DF2B5D-C29A-C040-A012-F908C86AB130}" sibTransId="{64AC556D-719E-F942-8559-D271B8BBF0F7}"/>
    <dgm:cxn modelId="{7D0BEB19-3016-4970-983E-3617E3D4F4FA}" type="presParOf" srcId="{5A66B2A5-F7F8-5146-9341-C86B6C547652}" destId="{090694A6-CF04-0D4A-89CD-A2D21FE1A555}" srcOrd="0" destOrd="0" presId="urn:microsoft.com/office/officeart/2005/8/layout/hProcess3"/>
    <dgm:cxn modelId="{B181AB68-B481-43D9-A6D4-6988387D7628}" type="presParOf" srcId="{5A66B2A5-F7F8-5146-9341-C86B6C547652}" destId="{CCE2F6A0-DC60-B946-9E47-A19A409DDDAE}" srcOrd="1" destOrd="0" presId="urn:microsoft.com/office/officeart/2005/8/layout/hProcess3"/>
    <dgm:cxn modelId="{E8EC02DF-2EA4-4C8C-B381-E893EE7B1ECA}" type="presParOf" srcId="{CCE2F6A0-DC60-B946-9E47-A19A409DDDAE}" destId="{B1EF2ADB-ADA3-9844-96C1-9CE8226AC232}" srcOrd="0" destOrd="0" presId="urn:microsoft.com/office/officeart/2005/8/layout/hProcess3"/>
    <dgm:cxn modelId="{C2487349-7848-4D04-873C-F90059977372}" type="presParOf" srcId="{CCE2F6A0-DC60-B946-9E47-A19A409DDDAE}" destId="{A457D44A-B3F7-8E44-BBAD-DEEA189E972B}" srcOrd="1" destOrd="0" presId="urn:microsoft.com/office/officeart/2005/8/layout/hProcess3"/>
    <dgm:cxn modelId="{D661E56D-D9AD-44B2-A905-5921B5EBE8CE}" type="presParOf" srcId="{A457D44A-B3F7-8E44-BBAD-DEEA189E972B}" destId="{5984FF31-3140-E94C-B7EB-35C05A09F5BA}" srcOrd="0" destOrd="0" presId="urn:microsoft.com/office/officeart/2005/8/layout/hProcess3"/>
    <dgm:cxn modelId="{55127A8F-6928-4126-9F5A-48D588377C12}" type="presParOf" srcId="{A457D44A-B3F7-8E44-BBAD-DEEA189E972B}" destId="{88F1B971-ED8E-804A-A565-6A00062AF590}" srcOrd="1" destOrd="0" presId="urn:microsoft.com/office/officeart/2005/8/layout/hProcess3"/>
    <dgm:cxn modelId="{4F5B238F-D91F-49FE-8A0B-3C24F0DE1E11}" type="presParOf" srcId="{A457D44A-B3F7-8E44-BBAD-DEEA189E972B}" destId="{19501807-CF62-2841-A80A-3E1CD285245E}" srcOrd="2" destOrd="0" presId="urn:microsoft.com/office/officeart/2005/8/layout/hProcess3"/>
    <dgm:cxn modelId="{45379FBF-CE44-4F20-9E51-711ED4C23CF9}" type="presParOf" srcId="{A457D44A-B3F7-8E44-BBAD-DEEA189E972B}" destId="{2FE5A4AF-5484-7F48-A08F-F41AE42AD547}" srcOrd="3" destOrd="0" presId="urn:microsoft.com/office/officeart/2005/8/layout/hProcess3"/>
    <dgm:cxn modelId="{34EA50A5-F9E2-4CB5-A873-C71A1F3C4FA4}" type="presParOf" srcId="{CCE2F6A0-DC60-B946-9E47-A19A409DDDAE}" destId="{BD62F33D-C405-D44A-871C-391C64DDBB07}" srcOrd="2" destOrd="0" presId="urn:microsoft.com/office/officeart/2005/8/layout/hProcess3"/>
    <dgm:cxn modelId="{2E0B71B9-D963-439F-BAAD-2B9D478EAC9B}" type="presParOf" srcId="{CCE2F6A0-DC60-B946-9E47-A19A409DDDAE}" destId="{BB548F0A-7226-B040-ACF5-006185195D15}" srcOrd="3" destOrd="0" presId="urn:microsoft.com/office/officeart/2005/8/layout/hProcess3"/>
    <dgm:cxn modelId="{E7695285-B61E-464E-A358-6546D3AE6803}" type="presParOf" srcId="{CCE2F6A0-DC60-B946-9E47-A19A409DDDAE}" destId="{6DE5026C-FBA5-4440-9BE6-E0C3B218D100}" srcOrd="4" destOrd="0" presId="urn:microsoft.com/office/officeart/2005/8/layout/hProcess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D4DF7-5232-4F66-BB1A-20E46F6EC0B1}" type="datetimeFigureOut">
              <a:rPr lang="en-US" smtClean="0"/>
              <a:pPr/>
              <a:t>8/13/2020</a:t>
            </a:fld>
            <a:endParaRPr lang="en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350B6-6FDA-4A7E-ADB7-A12296A08D4C}" type="slidenum">
              <a:rPr lang="en-CA" smtClean="0"/>
              <a:pPr/>
              <a:t>‹N°›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Our mission: Created in 2012 as a National  Voice for SCD in Canada to better advocate for the 6000 Canadians living with SCD. Newborn screening –Comprehensive care – Access to drugs - </a:t>
            </a:r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350B6-6FDA-4A7E-ADB7-A12296A08D4C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Our role: </a:t>
            </a:r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350B6-6FDA-4A7E-ADB7-A12296A08D4C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Registry will be a tool  for all the key partners in the care of SCD patients</a:t>
            </a:r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350B6-6FDA-4A7E-ADB7-A12296A08D4C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registry serves as a core ecosystem</a:t>
            </a:r>
            <a:r>
              <a:rPr lang="en-US" baseline="0" dirty="0"/>
              <a:t> providing not only access to data to a broad group of stakeholders but also has network effects which strengthen connections between stakeholders that can facilitate research and improve care.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23EBF9-A64D-214D-BDF7-45C6F481EFC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5086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D2430-89AE-4AA0-A18D-57F4E97050A8}" type="datetimeFigureOut">
              <a:rPr lang="en-US" smtClean="0"/>
              <a:pPr/>
              <a:t>8/13/2020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D99E7-30C8-4E2D-9334-10552EC432BC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D2430-89AE-4AA0-A18D-57F4E97050A8}" type="datetimeFigureOut">
              <a:rPr lang="en-US" smtClean="0"/>
              <a:pPr/>
              <a:t>8/13/2020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D99E7-30C8-4E2D-9334-10552EC432BC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D2430-89AE-4AA0-A18D-57F4E97050A8}" type="datetimeFigureOut">
              <a:rPr lang="en-US" smtClean="0"/>
              <a:pPr/>
              <a:t>8/13/2020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D99E7-30C8-4E2D-9334-10552EC432BC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D2430-89AE-4AA0-A18D-57F4E97050A8}" type="datetimeFigureOut">
              <a:rPr lang="en-US" smtClean="0"/>
              <a:pPr/>
              <a:t>8/13/2020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D99E7-30C8-4E2D-9334-10552EC432BC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D2430-89AE-4AA0-A18D-57F4E97050A8}" type="datetimeFigureOut">
              <a:rPr lang="en-US" smtClean="0"/>
              <a:pPr/>
              <a:t>8/13/2020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D99E7-30C8-4E2D-9334-10552EC432BC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D2430-89AE-4AA0-A18D-57F4E97050A8}" type="datetimeFigureOut">
              <a:rPr lang="en-US" smtClean="0"/>
              <a:pPr/>
              <a:t>8/13/2020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D99E7-30C8-4E2D-9334-10552EC432BC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D2430-89AE-4AA0-A18D-57F4E97050A8}" type="datetimeFigureOut">
              <a:rPr lang="en-US" smtClean="0"/>
              <a:pPr/>
              <a:t>8/13/2020</a:t>
            </a:fld>
            <a:endParaRPr lang="en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D99E7-30C8-4E2D-9334-10552EC432BC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D2430-89AE-4AA0-A18D-57F4E97050A8}" type="datetimeFigureOut">
              <a:rPr lang="en-US" smtClean="0"/>
              <a:pPr/>
              <a:t>8/13/2020</a:t>
            </a:fld>
            <a:endParaRPr lang="en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D99E7-30C8-4E2D-9334-10552EC432BC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D2430-89AE-4AA0-A18D-57F4E97050A8}" type="datetimeFigureOut">
              <a:rPr lang="en-US" smtClean="0"/>
              <a:pPr/>
              <a:t>8/13/2020</a:t>
            </a:fld>
            <a:endParaRPr lang="en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D99E7-30C8-4E2D-9334-10552EC432BC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D2430-89AE-4AA0-A18D-57F4E97050A8}" type="datetimeFigureOut">
              <a:rPr lang="en-US" smtClean="0"/>
              <a:pPr/>
              <a:t>8/13/2020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D99E7-30C8-4E2D-9334-10552EC432BC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D2430-89AE-4AA0-A18D-57F4E97050A8}" type="datetimeFigureOut">
              <a:rPr lang="en-US" smtClean="0"/>
              <a:pPr/>
              <a:t>8/13/2020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D99E7-30C8-4E2D-9334-10552EC432BC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D2430-89AE-4AA0-A18D-57F4E97050A8}" type="datetimeFigureOut">
              <a:rPr lang="en-US" smtClean="0"/>
              <a:pPr/>
              <a:t>8/13/2020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D99E7-30C8-4E2D-9334-10552EC432BC}" type="slidenum">
              <a:rPr lang="en-CA" smtClean="0"/>
              <a:pPr/>
              <a:t>‹N°›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Data" Target="../diagrams/data1.xml"/><Relationship Id="rId7" Type="http://schemas.openxmlformats.org/officeDocument/2006/relationships/diagramData" Target="../diagrams/data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diagramColors" Target="../diagrams/colors2.xml"/><Relationship Id="rId4" Type="http://schemas.openxmlformats.org/officeDocument/2006/relationships/diagramLayout" Target="../diagrams/layout1.xml"/><Relationship Id="rId9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 smtClean="0"/>
              <a:t>AGM, August 15th 2020</a:t>
            </a:r>
            <a:br>
              <a:rPr lang="en-CA" b="1" dirty="0" smtClean="0"/>
            </a:br>
            <a:r>
              <a:rPr lang="en-CA" b="1" dirty="0" smtClean="0"/>
              <a:t>Sickle Cell Foundation of Alberta</a:t>
            </a:r>
            <a:endParaRPr lang="en-CA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endParaRPr lang="en-CA" dirty="0" smtClean="0"/>
          </a:p>
          <a:p>
            <a:endParaRPr lang="en-CA" b="1" dirty="0" smtClean="0">
              <a:solidFill>
                <a:schemeClr val="tx1"/>
              </a:solidFill>
            </a:endParaRPr>
          </a:p>
          <a:p>
            <a:r>
              <a:rPr lang="en-CA" sz="5100" b="1" dirty="0" smtClean="0">
                <a:solidFill>
                  <a:schemeClr val="tx1"/>
                </a:solidFill>
              </a:rPr>
              <a:t>Sickle Cell Disease Association of Canada/Association </a:t>
            </a:r>
            <a:r>
              <a:rPr lang="en-CA" sz="5100" b="1" dirty="0" err="1" smtClean="0">
                <a:solidFill>
                  <a:schemeClr val="tx1"/>
                </a:solidFill>
              </a:rPr>
              <a:t>d’anémie</a:t>
            </a:r>
            <a:r>
              <a:rPr lang="en-CA" sz="5100" b="1" dirty="0" smtClean="0">
                <a:solidFill>
                  <a:schemeClr val="tx1"/>
                </a:solidFill>
              </a:rPr>
              <a:t> </a:t>
            </a:r>
            <a:r>
              <a:rPr lang="en-CA" sz="5100" b="1" dirty="0" err="1" smtClean="0">
                <a:solidFill>
                  <a:schemeClr val="tx1"/>
                </a:solidFill>
              </a:rPr>
              <a:t>falciforme</a:t>
            </a:r>
            <a:r>
              <a:rPr lang="en-CA" sz="5100" b="1" dirty="0" smtClean="0">
                <a:solidFill>
                  <a:schemeClr val="tx1"/>
                </a:solidFill>
              </a:rPr>
              <a:t>  du Canada SCDAC-AAFC</a:t>
            </a:r>
          </a:p>
          <a:p>
            <a:r>
              <a:rPr lang="en-CA" sz="5100" dirty="0" smtClean="0">
                <a:solidFill>
                  <a:schemeClr val="tx1"/>
                </a:solidFill>
              </a:rPr>
              <a:t>Presented by Biba Tinga</a:t>
            </a:r>
          </a:p>
          <a:p>
            <a:r>
              <a:rPr lang="en-CA" sz="5100" dirty="0" smtClean="0">
                <a:solidFill>
                  <a:schemeClr val="tx1"/>
                </a:solidFill>
              </a:rPr>
              <a:t>President/Executive Director</a:t>
            </a:r>
            <a:endParaRPr lang="en-CA" sz="5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We will be ready!</a:t>
            </a:r>
            <a:endParaRPr lang="en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/>
              <a:t>SCDAC/AAFC is currently working on a National Registry for SCD</a:t>
            </a:r>
          </a:p>
          <a:p>
            <a:pPr>
              <a:buNone/>
            </a:pPr>
            <a:r>
              <a:rPr lang="en-US" dirty="0" smtClean="0"/>
              <a:t>Collect </a:t>
            </a:r>
            <a:r>
              <a:rPr lang="en-US" dirty="0"/>
              <a:t>data on patients diagnosed with SCD in order to facilitate a wide variety of </a:t>
            </a:r>
            <a:r>
              <a:rPr lang="en-US" dirty="0" smtClean="0"/>
              <a:t>research</a:t>
            </a:r>
          </a:p>
          <a:p>
            <a:r>
              <a:rPr lang="en-US" dirty="0" smtClean="0"/>
              <a:t>Determine the disease prevalence </a:t>
            </a:r>
          </a:p>
          <a:p>
            <a:r>
              <a:rPr lang="en-US" dirty="0" smtClean="0"/>
              <a:t>Assess quality </a:t>
            </a:r>
            <a:r>
              <a:rPr lang="en-US" dirty="0"/>
              <a:t>of </a:t>
            </a:r>
            <a:r>
              <a:rPr lang="en-US" dirty="0" smtClean="0"/>
              <a:t>life</a:t>
            </a:r>
          </a:p>
          <a:p>
            <a:r>
              <a:rPr lang="en-US" dirty="0" smtClean="0"/>
              <a:t>Improve </a:t>
            </a:r>
            <a:r>
              <a:rPr lang="en-US" dirty="0"/>
              <a:t>standards of </a:t>
            </a:r>
            <a:r>
              <a:rPr lang="en-US" dirty="0" smtClean="0"/>
              <a:t>care </a:t>
            </a:r>
          </a:p>
          <a:p>
            <a:r>
              <a:rPr lang="en-US" dirty="0" smtClean="0"/>
              <a:t>Evaluate </a:t>
            </a:r>
            <a:r>
              <a:rPr lang="en-US" dirty="0"/>
              <a:t>novel and existing therapies in real world </a:t>
            </a:r>
            <a:r>
              <a:rPr lang="en-US" dirty="0" smtClean="0"/>
              <a:t>settings </a:t>
            </a:r>
            <a:endParaRPr lang="en-CA" dirty="0"/>
          </a:p>
          <a:p>
            <a:pPr>
              <a:buNone/>
            </a:pPr>
            <a:endParaRPr lang="en-CA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Ecosystem Element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33759357"/>
              </p:ext>
            </p:extLst>
          </p:nvPr>
        </p:nvGraphicFramePr>
        <p:xfrm>
          <a:off x="3078126" y="1488559"/>
          <a:ext cx="5947931" cy="5206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/>
          <p:cNvGraphicFramePr/>
          <p:nvPr>
            <p:extLst/>
          </p:nvPr>
        </p:nvGraphicFramePr>
        <p:xfrm>
          <a:off x="1067825" y="2793486"/>
          <a:ext cx="2568510" cy="2411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467600" y="6447859"/>
            <a:ext cx="16274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b="1" dirty="0" smtClean="0"/>
              <a:t>Courtesy of </a:t>
            </a:r>
            <a:r>
              <a:rPr lang="en-CA" sz="1200" b="1" dirty="0" err="1" smtClean="0"/>
              <a:t>Dataffinity</a:t>
            </a:r>
            <a:endParaRPr lang="fr-CA" sz="1200" b="1" dirty="0"/>
          </a:p>
        </p:txBody>
      </p:sp>
    </p:spTree>
    <p:extLst>
      <p:ext uri="{BB962C8B-B14F-4D97-AF65-F5344CB8AC3E}">
        <p14:creationId xmlns:p14="http://schemas.microsoft.com/office/powerpoint/2010/main" xmlns="" val="51931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Autofit/>
          </a:bodyPr>
          <a:lstStyle/>
          <a:p>
            <a:r>
              <a:rPr lang="en-CA" sz="3600" dirty="0" smtClean="0"/>
              <a:t>A sickle Cell patient getting blood exchange</a:t>
            </a:r>
            <a:endParaRPr lang="en-CA" sz="3600" dirty="0"/>
          </a:p>
        </p:txBody>
      </p:sp>
      <p:pic>
        <p:nvPicPr>
          <p:cNvPr id="6" name="Espace réservé du contenu 5" descr="AphereseIsmae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5400000">
            <a:off x="1780237" y="1374653"/>
            <a:ext cx="5583523" cy="4525963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 </a:t>
            </a:r>
            <a:r>
              <a:rPr lang="en-CA" b="1" dirty="0" smtClean="0"/>
              <a:t>SCDAC has a PFL Number with Canadian Blood Services </a:t>
            </a:r>
            <a:endParaRPr lang="en-CA" b="1" dirty="0"/>
          </a:p>
        </p:txBody>
      </p:sp>
      <p:pic>
        <p:nvPicPr>
          <p:cNvPr id="4" name="Espace réservé du contenu 3" descr="PF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4874" y="1600200"/>
            <a:ext cx="7914252" cy="4525963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Advancement through collaboration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CA" dirty="0" smtClean="0"/>
              <a:t>SCDAC  will collaborate with SCFA to make the Pint Size App project a nationwide one.</a:t>
            </a:r>
          </a:p>
          <a:p>
            <a:endParaRPr lang="en-CA" dirty="0" smtClean="0"/>
          </a:p>
          <a:p>
            <a:r>
              <a:rPr lang="en-CA" dirty="0" smtClean="0"/>
              <a:t>We need second generation blood donors! </a:t>
            </a:r>
          </a:p>
          <a:p>
            <a:r>
              <a:rPr lang="en-CA" dirty="0" smtClean="0"/>
              <a:t>In the covid-19 pandemic, blood </a:t>
            </a:r>
            <a:r>
              <a:rPr lang="en-CA" dirty="0" err="1" smtClean="0"/>
              <a:t>drived</a:t>
            </a:r>
            <a:r>
              <a:rPr lang="en-CA" dirty="0" smtClean="0"/>
              <a:t> are impossible. The App will be the most effective  tool to reach the community members, especially our youth. </a:t>
            </a:r>
          </a:p>
          <a:p>
            <a:pPr>
              <a:buNone/>
            </a:pPr>
            <a:r>
              <a:rPr lang="en-CA" dirty="0" smtClean="0"/>
              <a:t>Looking forward to launching this project! </a:t>
            </a:r>
            <a:endParaRPr lang="en-C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1500198"/>
          </a:xfrm>
        </p:spPr>
        <p:txBody>
          <a:bodyPr>
            <a:noAutofit/>
          </a:bodyPr>
          <a:lstStyle/>
          <a:p>
            <a:r>
              <a:rPr lang="en-CA" dirty="0" smtClean="0"/>
              <a:t/>
            </a:r>
            <a:br>
              <a:rPr lang="en-CA" dirty="0" smtClean="0"/>
            </a:br>
            <a:r>
              <a:rPr lang="en-CA" dirty="0" err="1" smtClean="0"/>
              <a:t>Merci</a:t>
            </a:r>
            <a:r>
              <a:rPr lang="en-CA" dirty="0" smtClean="0"/>
              <a:t>!</a:t>
            </a:r>
            <a:br>
              <a:rPr lang="en-CA" dirty="0" smtClean="0"/>
            </a:br>
            <a:r>
              <a:rPr lang="en-CA" dirty="0" smtClean="0"/>
              <a:t>Thank you</a:t>
            </a:r>
            <a:br>
              <a:rPr lang="en-CA" dirty="0" smtClean="0"/>
            </a:br>
            <a:endParaRPr lang="en-CA" dirty="0"/>
          </a:p>
        </p:txBody>
      </p:sp>
      <p:pic>
        <p:nvPicPr>
          <p:cNvPr id="4" name="Espace réservé du contenu 3" descr="Logo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19500" y="2910681"/>
            <a:ext cx="1905000" cy="19050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Who are we?</a:t>
            </a:r>
            <a:endParaRPr lang="en-CA" dirty="0"/>
          </a:p>
        </p:txBody>
      </p:sp>
      <p:pic>
        <p:nvPicPr>
          <p:cNvPr id="6" name="Espace réservé du contenu 3" descr="MAPCANADA.jpe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00034" y="1142984"/>
            <a:ext cx="8001056" cy="4983179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b="1" dirty="0" smtClean="0"/>
              <a:t>New Innovations in the Treatment of Sickle Cell Anemia</a:t>
            </a:r>
            <a:endParaRPr lang="en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sz="2400" dirty="0" err="1" smtClean="0"/>
              <a:t>Antibiotics</a:t>
            </a:r>
            <a:endParaRPr lang="fr-CA" sz="2400" dirty="0" smtClean="0"/>
          </a:p>
          <a:p>
            <a:r>
              <a:rPr lang="fr-CA" sz="2400" dirty="0" smtClean="0"/>
              <a:t>Pain killers and anti-</a:t>
            </a:r>
            <a:r>
              <a:rPr lang="fr-CA" sz="2400" dirty="0" err="1" smtClean="0"/>
              <a:t>inflammatory</a:t>
            </a:r>
            <a:r>
              <a:rPr lang="fr-CA" sz="2400" dirty="0" smtClean="0"/>
              <a:t> </a:t>
            </a:r>
          </a:p>
          <a:p>
            <a:r>
              <a:rPr lang="fr-CA" sz="2400" dirty="0" smtClean="0"/>
              <a:t>Vaccines</a:t>
            </a:r>
          </a:p>
          <a:p>
            <a:r>
              <a:rPr lang="fr-CA" sz="2400" dirty="0" smtClean="0"/>
              <a:t>L-glutamine (</a:t>
            </a:r>
            <a:r>
              <a:rPr lang="fr-CA" sz="2400" dirty="0" err="1" smtClean="0"/>
              <a:t>Endari</a:t>
            </a:r>
            <a:r>
              <a:rPr lang="fr-CA" sz="2400" dirty="0" smtClean="0"/>
              <a:t>)</a:t>
            </a:r>
          </a:p>
          <a:p>
            <a:r>
              <a:rPr lang="fr-CA" sz="2400" dirty="0" err="1" smtClean="0"/>
              <a:t>Hydroxyurea</a:t>
            </a:r>
            <a:endParaRPr lang="fr-CA" sz="2400" dirty="0" smtClean="0"/>
          </a:p>
          <a:p>
            <a:r>
              <a:rPr lang="fr-CA" sz="2400" dirty="0" smtClean="0"/>
              <a:t>Blood Transfusion </a:t>
            </a:r>
            <a:br>
              <a:rPr lang="fr-CA" sz="2400" dirty="0" smtClean="0"/>
            </a:br>
            <a:r>
              <a:rPr lang="fr-CA" sz="2400" dirty="0" smtClean="0"/>
              <a:t>(High </a:t>
            </a:r>
            <a:r>
              <a:rPr lang="fr-CA" sz="2400" dirty="0" err="1" smtClean="0"/>
              <a:t>risks</a:t>
            </a:r>
            <a:r>
              <a:rPr lang="fr-CA" sz="2400" dirty="0" smtClean="0"/>
              <a:t>: </a:t>
            </a:r>
            <a:r>
              <a:rPr lang="fr-CA" sz="2400" dirty="0" err="1" smtClean="0"/>
              <a:t>iron</a:t>
            </a:r>
            <a:r>
              <a:rPr lang="fr-CA" sz="2400" dirty="0" smtClean="0"/>
              <a:t> </a:t>
            </a:r>
            <a:r>
              <a:rPr lang="fr-CA" sz="2400" dirty="0" err="1" smtClean="0"/>
              <a:t>overload</a:t>
            </a:r>
            <a:r>
              <a:rPr lang="fr-CA" sz="2400" dirty="0" smtClean="0"/>
              <a:t>  &amp; </a:t>
            </a:r>
            <a:r>
              <a:rPr lang="fr-CA" sz="2400" dirty="0" err="1" smtClean="0"/>
              <a:t>hemolytic</a:t>
            </a:r>
            <a:r>
              <a:rPr lang="fr-CA" sz="2400" dirty="0" smtClean="0"/>
              <a:t> transfusion </a:t>
            </a:r>
            <a:r>
              <a:rPr lang="fr-CA" sz="2400" dirty="0" err="1" smtClean="0"/>
              <a:t>reactions</a:t>
            </a:r>
            <a:r>
              <a:rPr lang="fr-CA" sz="2400" dirty="0" smtClean="0"/>
              <a:t>)</a:t>
            </a:r>
          </a:p>
          <a:p>
            <a:r>
              <a:rPr lang="fr-CA" sz="2400" dirty="0" err="1" smtClean="0"/>
              <a:t>Bone</a:t>
            </a:r>
            <a:r>
              <a:rPr lang="fr-CA" sz="2400" dirty="0" smtClean="0"/>
              <a:t> </a:t>
            </a:r>
            <a:r>
              <a:rPr lang="fr-CA" sz="2400" dirty="0" err="1" smtClean="0"/>
              <a:t>marrow</a:t>
            </a:r>
            <a:r>
              <a:rPr lang="fr-CA" sz="2400" dirty="0" smtClean="0"/>
              <a:t> transplant (</a:t>
            </a:r>
            <a:r>
              <a:rPr lang="fr-CA" sz="2400" dirty="0" err="1" smtClean="0"/>
              <a:t>only</a:t>
            </a:r>
            <a:r>
              <a:rPr lang="fr-CA" sz="2400" dirty="0" smtClean="0"/>
              <a:t> cure </a:t>
            </a:r>
            <a:r>
              <a:rPr lang="fr-CA" sz="2400" dirty="0" err="1" smtClean="0"/>
              <a:t>available</a:t>
            </a:r>
            <a:r>
              <a:rPr lang="fr-CA" sz="2400" dirty="0" smtClean="0"/>
              <a:t> but not for </a:t>
            </a:r>
            <a:r>
              <a:rPr lang="fr-CA" sz="2400" dirty="0" err="1" smtClean="0"/>
              <a:t>everyone</a:t>
            </a:r>
            <a:r>
              <a:rPr lang="fr-CA" sz="2400" dirty="0" smtClean="0"/>
              <a:t> – 10%) – Not </a:t>
            </a:r>
            <a:r>
              <a:rPr lang="fr-CA" sz="2400" dirty="0" err="1" smtClean="0"/>
              <a:t>largely</a:t>
            </a:r>
            <a:r>
              <a:rPr lang="fr-CA" sz="2400" dirty="0" smtClean="0"/>
              <a:t> </a:t>
            </a:r>
            <a:r>
              <a:rPr lang="fr-CA" sz="2400" dirty="0" err="1" smtClean="0"/>
              <a:t>offered</a:t>
            </a:r>
            <a:r>
              <a:rPr lang="fr-CA" sz="2400" dirty="0" smtClean="0"/>
              <a:t> to patients</a:t>
            </a:r>
            <a:r>
              <a:rPr lang="fr-CA" sz="2400" dirty="0" smtClean="0"/>
              <a:t>.</a:t>
            </a:r>
          </a:p>
          <a:p>
            <a:pPr algn="ctr">
              <a:buNone/>
            </a:pPr>
            <a:r>
              <a:rPr lang="en-CA" sz="2400" b="1" dirty="0" smtClean="0"/>
              <a:t>Limited Treatment Options: for over 40 years! </a:t>
            </a:r>
            <a:endParaRPr lang="fr-CA" sz="2400" dirty="0" smtClean="0"/>
          </a:p>
          <a:p>
            <a:pPr algn="ctr">
              <a:buNone/>
            </a:pPr>
            <a:r>
              <a:rPr lang="en-CA" dirty="0" smtClean="0"/>
              <a:t>It is only supportive care </a:t>
            </a:r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Hope is materializing! </a:t>
            </a:r>
            <a:endParaRPr lang="en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CA" dirty="0" smtClean="0"/>
              <a:t>New drugs </a:t>
            </a:r>
            <a:r>
              <a:rPr lang="en-CA" dirty="0" smtClean="0"/>
              <a:t> have been approved by US FDA:</a:t>
            </a:r>
            <a:endParaRPr lang="en-CA" dirty="0" smtClean="0"/>
          </a:p>
          <a:p>
            <a:pPr>
              <a:buNone/>
            </a:pPr>
            <a:r>
              <a:rPr lang="en-CA" dirty="0" smtClean="0"/>
              <a:t>1 – Novartis: SEG 101 - </a:t>
            </a:r>
            <a:r>
              <a:rPr lang="en-CA" dirty="0" err="1"/>
              <a:t>Crizanlizumab</a:t>
            </a:r>
            <a:r>
              <a:rPr lang="en-CA" dirty="0"/>
              <a:t> is a monthly infusion </a:t>
            </a:r>
            <a:r>
              <a:rPr lang="en-CA" dirty="0" smtClean="0"/>
              <a:t>to </a:t>
            </a:r>
            <a:r>
              <a:rPr lang="en-CA" dirty="0"/>
              <a:t>prevent </a:t>
            </a:r>
            <a:r>
              <a:rPr lang="en-CA" dirty="0" smtClean="0"/>
              <a:t> VOCs pain </a:t>
            </a:r>
            <a:r>
              <a:rPr lang="en-CA" dirty="0" smtClean="0"/>
              <a:t>crisis </a:t>
            </a:r>
            <a:r>
              <a:rPr lang="en-CA" dirty="0" smtClean="0"/>
              <a:t>by making Sickle Cell less sticky.</a:t>
            </a:r>
          </a:p>
          <a:p>
            <a:pPr>
              <a:buNone/>
            </a:pPr>
            <a:r>
              <a:rPr lang="en-CA" dirty="0" smtClean="0"/>
              <a:t>On Nov. 15,2019 --   FDA </a:t>
            </a:r>
            <a:r>
              <a:rPr lang="en-CA" dirty="0" smtClean="0"/>
              <a:t>approved </a:t>
            </a:r>
            <a:r>
              <a:rPr lang="en-CA" b="1" dirty="0" err="1" smtClean="0"/>
              <a:t>Adakveo</a:t>
            </a:r>
            <a:endParaRPr lang="en-CA" b="1" dirty="0" smtClean="0"/>
          </a:p>
          <a:p>
            <a:pPr>
              <a:buNone/>
            </a:pPr>
            <a:r>
              <a:rPr lang="en-CA" dirty="0" smtClean="0"/>
              <a:t>It is  considered as a breakthrough therapy because, it </a:t>
            </a:r>
            <a:r>
              <a:rPr lang="en-CA" dirty="0" smtClean="0"/>
              <a:t>has </a:t>
            </a:r>
            <a:r>
              <a:rPr lang="en-CA" dirty="0" smtClean="0"/>
              <a:t>the potential to  prevent  SCD pain </a:t>
            </a:r>
            <a:r>
              <a:rPr lang="en-CA" dirty="0" smtClean="0"/>
              <a:t>crisis</a:t>
            </a:r>
            <a:r>
              <a:rPr lang="en-CA" dirty="0" smtClean="0"/>
              <a:t>.  </a:t>
            </a:r>
          </a:p>
          <a:p>
            <a:pPr>
              <a:buNone/>
            </a:pPr>
            <a:r>
              <a:rPr lang="en-CA" dirty="0" smtClean="0"/>
              <a:t> </a:t>
            </a:r>
          </a:p>
          <a:p>
            <a:pPr>
              <a:buNone/>
            </a:pPr>
            <a:endParaRPr lang="en-C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 </a:t>
            </a:r>
            <a:r>
              <a:rPr lang="en-CA" b="1" dirty="0" smtClean="0"/>
              <a:t>SC Patient wants a cure!</a:t>
            </a:r>
            <a:endParaRPr lang="en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CA" dirty="0" smtClean="0"/>
              <a:t>2. Global Blood Therapeutics, GBT has developed a drug called </a:t>
            </a:r>
            <a:r>
              <a:rPr lang="en-CA" dirty="0"/>
              <a:t>voxelotor (</a:t>
            </a:r>
            <a:r>
              <a:rPr lang="en-CA" dirty="0" smtClean="0"/>
              <a:t>GBT440) or </a:t>
            </a:r>
            <a:r>
              <a:rPr lang="en-CA" b="1" dirty="0" err="1" smtClean="0"/>
              <a:t>Oxbryta</a:t>
            </a:r>
            <a:r>
              <a:rPr lang="en-CA" dirty="0" smtClean="0"/>
              <a:t>. It is </a:t>
            </a:r>
            <a:r>
              <a:rPr lang="en-CA" dirty="0"/>
              <a:t>an oral, once-daily </a:t>
            </a:r>
            <a:r>
              <a:rPr lang="en-CA" dirty="0" smtClean="0"/>
              <a:t>therapy that keeps Red blood cells from </a:t>
            </a:r>
            <a:r>
              <a:rPr lang="en-CA" dirty="0" err="1" smtClean="0"/>
              <a:t>sickling</a:t>
            </a:r>
            <a:endParaRPr lang="en-CA" dirty="0" smtClean="0"/>
          </a:p>
          <a:p>
            <a:pPr>
              <a:buNone/>
            </a:pPr>
            <a:r>
              <a:rPr lang="en-CA" dirty="0" smtClean="0"/>
              <a:t>FDA approved on Nov.25</a:t>
            </a:r>
            <a:r>
              <a:rPr lang="en-CA" baseline="30000" dirty="0" smtClean="0"/>
              <a:t>th</a:t>
            </a:r>
            <a:r>
              <a:rPr lang="en-CA" dirty="0" smtClean="0"/>
              <a:t>, 2019</a:t>
            </a:r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r>
              <a:rPr lang="en-CA" dirty="0" smtClean="0"/>
              <a:t>3. </a:t>
            </a:r>
            <a:r>
              <a:rPr lang="en-CA" dirty="0" err="1" smtClean="0"/>
              <a:t>Endari</a:t>
            </a:r>
            <a:r>
              <a:rPr lang="en-CA" dirty="0" smtClean="0"/>
              <a:t>, L-glutamine  (amino acid) by Emmaus Life Science: oral therapy </a:t>
            </a:r>
            <a:r>
              <a:rPr lang="en-CA" dirty="0" smtClean="0"/>
              <a:t>under review by Health Canada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 smtClean="0"/>
              <a:t>Gene Therapy:  a universal cure? </a:t>
            </a:r>
            <a:endParaRPr lang="en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CA" dirty="0" smtClean="0"/>
          </a:p>
          <a:p>
            <a:pPr>
              <a:buNone/>
            </a:pPr>
            <a:r>
              <a:rPr lang="en-CA" dirty="0" smtClean="0"/>
              <a:t>3- Gene Therapy: availability in 2- 4 years?</a:t>
            </a:r>
          </a:p>
          <a:p>
            <a:pPr>
              <a:buNone/>
            </a:pPr>
            <a:r>
              <a:rPr lang="en-CA" dirty="0" smtClean="0"/>
              <a:t>Most patients are hoping for a cure thanks to gene therapy.     </a:t>
            </a:r>
          </a:p>
          <a:p>
            <a:pPr>
              <a:buNone/>
            </a:pPr>
            <a:r>
              <a:rPr lang="en-CA" dirty="0" smtClean="0"/>
              <a:t>CRISPR Therapeutics:  it allows to edit the gene </a:t>
            </a:r>
          </a:p>
          <a:p>
            <a:pPr>
              <a:buNone/>
            </a:pPr>
            <a:r>
              <a:rPr lang="en-CA" dirty="0" smtClean="0"/>
              <a:t>First patient in the US – 41 years old -  Summer 2019</a:t>
            </a:r>
          </a:p>
          <a:p>
            <a:pPr>
              <a:buNone/>
            </a:pPr>
            <a:endParaRPr lang="en-CA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A new Era of HOPE</a:t>
            </a:r>
            <a:endParaRPr lang="en-CA" b="1" dirty="0"/>
          </a:p>
        </p:txBody>
      </p:sp>
      <p:pic>
        <p:nvPicPr>
          <p:cNvPr id="4" name="Espace réservé du contenu 3" descr="oxbryta-bottle-and-pill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1699840"/>
            <a:ext cx="7045017" cy="453923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What are the obstacles?</a:t>
            </a:r>
            <a:endParaRPr lang="en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800" dirty="0" smtClean="0"/>
              <a:t>Gene Therapy: </a:t>
            </a:r>
            <a:r>
              <a:rPr lang="en-CA" sz="2800" dirty="0" smtClean="0"/>
              <a:t> years of  </a:t>
            </a:r>
            <a:r>
              <a:rPr lang="en-CA" sz="2800" dirty="0" smtClean="0"/>
              <a:t>monitoring before it is classified as a cure  and high cost</a:t>
            </a:r>
          </a:p>
          <a:p>
            <a:r>
              <a:rPr lang="en-CA" sz="2800" b="1" dirty="0" smtClean="0"/>
              <a:t>Long review process: it can take  up to 2 years for  Heath Canada to review a new drug safety</a:t>
            </a:r>
          </a:p>
          <a:p>
            <a:r>
              <a:rPr lang="en-CA" sz="2800" b="1" dirty="0" smtClean="0"/>
              <a:t>Canada Drug pricing</a:t>
            </a:r>
            <a:r>
              <a:rPr lang="en-CA" sz="2800" dirty="0" smtClean="0"/>
              <a:t>: cutting the cost could impact  research, development, and future access (refuse to enter the Canadian Market early on)</a:t>
            </a:r>
          </a:p>
          <a:p>
            <a:r>
              <a:rPr lang="en-CA" dirty="0" smtClean="0"/>
              <a:t>Small number of patients do not make an attractive market! </a:t>
            </a:r>
            <a:endParaRPr lang="en-C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What can we do?</a:t>
            </a:r>
            <a:endParaRPr lang="en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sz="2800" dirty="0" smtClean="0"/>
              <a:t>As patient group, SCDAC  advocates for the best care for the Sickle Cell Community. But we can do it alone!  </a:t>
            </a:r>
          </a:p>
          <a:p>
            <a:pPr algn="ctr">
              <a:buNone/>
            </a:pPr>
            <a:r>
              <a:rPr lang="en-CA" sz="2800" dirty="0" smtClean="0"/>
              <a:t>Mobilize, Organize, Unify and Educate</a:t>
            </a:r>
          </a:p>
          <a:p>
            <a:r>
              <a:rPr lang="en-CA" sz="2400" dirty="0" smtClean="0"/>
              <a:t>Our priority: Access to new therapies</a:t>
            </a:r>
          </a:p>
          <a:p>
            <a:r>
              <a:rPr lang="en-CA" sz="2400" dirty="0" smtClean="0"/>
              <a:t> Educate patient population to participate in clinical trials </a:t>
            </a:r>
          </a:p>
          <a:p>
            <a:r>
              <a:rPr lang="en-CA" sz="2400" dirty="0" smtClean="0"/>
              <a:t>Push for priority review process</a:t>
            </a:r>
          </a:p>
          <a:p>
            <a:r>
              <a:rPr lang="en-CA" sz="2400" dirty="0" smtClean="0"/>
              <a:t>Engage key Partners: other rare disease groups ( CORD), Industry Partners</a:t>
            </a:r>
          </a:p>
          <a:p>
            <a:r>
              <a:rPr lang="en-CA" sz="2400" b="1" dirty="0" smtClean="0"/>
              <a:t>Make sure the government  does not forget about us!</a:t>
            </a:r>
          </a:p>
          <a:p>
            <a:endParaRPr lang="en-CA" sz="2800" dirty="0" smtClean="0"/>
          </a:p>
          <a:p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</TotalTime>
  <Words>638</Words>
  <Application>Microsoft Office PowerPoint</Application>
  <PresentationFormat>Affichage à l'écran (4:3)</PresentationFormat>
  <Paragraphs>84</Paragraphs>
  <Slides>15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AGM, August 15th 2020 Sickle Cell Foundation of Alberta</vt:lpstr>
      <vt:lpstr>Who are we?</vt:lpstr>
      <vt:lpstr>New Innovations in the Treatment of Sickle Cell Anemia</vt:lpstr>
      <vt:lpstr>Hope is materializing! </vt:lpstr>
      <vt:lpstr> SC Patient wants a cure!</vt:lpstr>
      <vt:lpstr>Gene Therapy:  a universal cure? </vt:lpstr>
      <vt:lpstr>A new Era of HOPE</vt:lpstr>
      <vt:lpstr>What are the obstacles?</vt:lpstr>
      <vt:lpstr>What can we do?</vt:lpstr>
      <vt:lpstr>We will be ready!</vt:lpstr>
      <vt:lpstr>Core Ecosystem Element </vt:lpstr>
      <vt:lpstr>A sickle Cell patient getting blood exchange</vt:lpstr>
      <vt:lpstr> SCDAC has a PFL Number with Canadian Blood Services </vt:lpstr>
      <vt:lpstr>Advancement through collaboration</vt:lpstr>
      <vt:lpstr> Merci! Thank you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Personalized Medicines: Access Opportunities &amp; Challenges</dc:title>
  <dc:creator>Biba</dc:creator>
  <cp:lastModifiedBy>Biba</cp:lastModifiedBy>
  <cp:revision>74</cp:revision>
  <dcterms:created xsi:type="dcterms:W3CDTF">2019-11-15T01:22:29Z</dcterms:created>
  <dcterms:modified xsi:type="dcterms:W3CDTF">2020-08-14T03:01:19Z</dcterms:modified>
</cp:coreProperties>
</file>