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0" r:id="rId5"/>
    <p:sldMasterId id="2147483662" r:id="rId6"/>
    <p:sldMasterId id="2147483664" r:id="rId7"/>
    <p:sldMasterId id="214748366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y="6858000" cx="9144000"/>
  <p:notesSz cx="6858000" cy="9144000"/>
  <p:embeddedFontLst>
    <p:embeddedFont>
      <p:font typeface="Libre Franklin"/>
      <p:regular r:id="rId32"/>
      <p:bold r:id="rId33"/>
      <p:italic r:id="rId34"/>
      <p:boldItalic r:id="rId35"/>
    </p:embeddedFont>
    <p:embeddedFont>
      <p:font typeface="PT Sans Narrow"/>
      <p:regular r:id="rId36"/>
      <p:bold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2" roundtripDataSignature="AMtx7mgegP9GJXC4E3EDtuIAeSZy8NZF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1.xml"/><Relationship Id="rId42" Type="http://customschemas.google.com/relationships/presentationmetadata" Target="metadata"/><Relationship Id="rId41" Type="http://schemas.openxmlformats.org/officeDocument/2006/relationships/font" Target="fonts/OpenSans-boldItalic.fntdata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font" Target="fonts/LibreFranklin-bold.fntdata"/><Relationship Id="rId10" Type="http://schemas.openxmlformats.org/officeDocument/2006/relationships/slide" Target="slides/slide1.xml"/><Relationship Id="rId32" Type="http://schemas.openxmlformats.org/officeDocument/2006/relationships/font" Target="fonts/LibreFranklin-regular.fntdata"/><Relationship Id="rId13" Type="http://schemas.openxmlformats.org/officeDocument/2006/relationships/slide" Target="slides/slide4.xml"/><Relationship Id="rId35" Type="http://schemas.openxmlformats.org/officeDocument/2006/relationships/font" Target="fonts/LibreFranklin-boldItalic.fntdata"/><Relationship Id="rId12" Type="http://schemas.openxmlformats.org/officeDocument/2006/relationships/slide" Target="slides/slide3.xml"/><Relationship Id="rId34" Type="http://schemas.openxmlformats.org/officeDocument/2006/relationships/font" Target="fonts/LibreFranklin-italic.fntdata"/><Relationship Id="rId15" Type="http://schemas.openxmlformats.org/officeDocument/2006/relationships/slide" Target="slides/slide6.xml"/><Relationship Id="rId37" Type="http://schemas.openxmlformats.org/officeDocument/2006/relationships/font" Target="fonts/PTSansNarrow-bold.fntdata"/><Relationship Id="rId14" Type="http://schemas.openxmlformats.org/officeDocument/2006/relationships/slide" Target="slides/slide5.xml"/><Relationship Id="rId36" Type="http://schemas.openxmlformats.org/officeDocument/2006/relationships/font" Target="fonts/PTSansNarrow-regular.fntdata"/><Relationship Id="rId17" Type="http://schemas.openxmlformats.org/officeDocument/2006/relationships/slide" Target="slides/slide8.xml"/><Relationship Id="rId39" Type="http://schemas.openxmlformats.org/officeDocument/2006/relationships/font" Target="fonts/OpenSans-bold.fntdata"/><Relationship Id="rId16" Type="http://schemas.openxmlformats.org/officeDocument/2006/relationships/slide" Target="slides/slide7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04a6db15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904a6db155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04a6db15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904a6db155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06b3e5b4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906b3e5b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906b3e5b4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06b3e5b47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06b3e5b4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906b3e5b47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04a6db15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904a6db155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9"/>
          <p:cNvSpPr txBox="1"/>
          <p:nvPr>
            <p:ph idx="1" type="body"/>
          </p:nvPr>
        </p:nvSpPr>
        <p:spPr>
          <a:xfrm rot="5400000">
            <a:off x="2309018" y="-251615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/>
          <p:nvPr>
            <p:ph type="title"/>
          </p:nvPr>
        </p:nvSpPr>
        <p:spPr>
          <a:xfrm rot="5400000">
            <a:off x="4732337" y="2171705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" type="body"/>
          </p:nvPr>
        </p:nvSpPr>
        <p:spPr>
          <a:xfrm rot="5400000">
            <a:off x="541338" y="190505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0" type="dt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1" type="ftr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2" type="sldNum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/>
          <p:nvPr/>
        </p:nvSpPr>
        <p:spPr>
          <a:xfrm>
            <a:off x="-75" y="6727600"/>
            <a:ext cx="9144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4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" type="body"/>
          </p:nvPr>
        </p:nvSpPr>
        <p:spPr>
          <a:xfrm>
            <a:off x="311700" y="1688433"/>
            <a:ext cx="8520600" cy="44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" type="body"/>
          </p:nvPr>
        </p:nvSpPr>
        <p:spPr>
          <a:xfrm>
            <a:off x="822960" y="2108202"/>
            <a:ext cx="75438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0" type="dt"/>
          </p:nvPr>
        </p:nvSpPr>
        <p:spPr>
          <a:xfrm>
            <a:off x="6163819" y="6446839"/>
            <a:ext cx="1938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1" type="ftr"/>
          </p:nvPr>
        </p:nvSpPr>
        <p:spPr>
          <a:xfrm>
            <a:off x="822959" y="6446839"/>
            <a:ext cx="51136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2" type="sldNum"/>
          </p:nvPr>
        </p:nvSpPr>
        <p:spPr>
          <a:xfrm>
            <a:off x="8245186" y="6446839"/>
            <a:ext cx="5850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1" type="body"/>
          </p:nvPr>
        </p:nvSpPr>
        <p:spPr>
          <a:xfrm>
            <a:off x="822960" y="2108202"/>
            <a:ext cx="75438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10" type="dt"/>
          </p:nvPr>
        </p:nvSpPr>
        <p:spPr>
          <a:xfrm>
            <a:off x="6163819" y="6446839"/>
            <a:ext cx="1938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11" type="ftr"/>
          </p:nvPr>
        </p:nvSpPr>
        <p:spPr>
          <a:xfrm>
            <a:off x="822959" y="6446839"/>
            <a:ext cx="51136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2" type="sldNum"/>
          </p:nvPr>
        </p:nvSpPr>
        <p:spPr>
          <a:xfrm>
            <a:off x="8245186" y="6446839"/>
            <a:ext cx="5850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1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1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Bookman Old Style"/>
              <a:buNone/>
              <a:defRPr sz="6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1"/>
          <p:cNvSpPr txBox="1"/>
          <p:nvPr>
            <p:ph idx="1" type="subTitle"/>
          </p:nvPr>
        </p:nvSpPr>
        <p:spPr>
          <a:xfrm>
            <a:off x="825038" y="4645152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500"/>
              <a:buNone/>
              <a:defRPr sz="1500"/>
            </a:lvl9pPr>
          </a:lstStyle>
          <a:p/>
        </p:txBody>
      </p:sp>
      <p:cxnSp>
        <p:nvCxnSpPr>
          <p:cNvPr id="125" name="Google Shape;125;p41"/>
          <p:cNvCxnSpPr/>
          <p:nvPr/>
        </p:nvCxnSpPr>
        <p:spPr>
          <a:xfrm>
            <a:off x="905744" y="4474741"/>
            <a:ext cx="740664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41"/>
          <p:cNvSpPr txBox="1"/>
          <p:nvPr>
            <p:ph idx="10" type="dt"/>
          </p:nvPr>
        </p:nvSpPr>
        <p:spPr>
          <a:xfrm>
            <a:off x="6163819" y="6446839"/>
            <a:ext cx="1938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1"/>
          <p:cNvSpPr txBox="1"/>
          <p:nvPr>
            <p:ph idx="11" type="ftr"/>
          </p:nvPr>
        </p:nvSpPr>
        <p:spPr>
          <a:xfrm>
            <a:off x="822959" y="6446839"/>
            <a:ext cx="51136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1"/>
          <p:cNvSpPr txBox="1"/>
          <p:nvPr>
            <p:ph idx="12" type="sldNum"/>
          </p:nvPr>
        </p:nvSpPr>
        <p:spPr>
          <a:xfrm>
            <a:off x="8245186" y="6446839"/>
            <a:ext cx="5850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8" name="Google Shape;138;p32"/>
          <p:cNvSpPr txBox="1"/>
          <p:nvPr>
            <p:ph idx="10" type="dt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2"/>
          <p:cNvSpPr txBox="1"/>
          <p:nvPr>
            <p:ph idx="11" type="ftr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2"/>
          <p:cNvSpPr txBox="1"/>
          <p:nvPr>
            <p:ph idx="12" type="sldNum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idx="10" type="dt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1" type="ftr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2" type="sldNum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/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3"/>
          <p:cNvSpPr txBox="1"/>
          <p:nvPr>
            <p:ph idx="10" type="dt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1" type="ftr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12" type="sldNum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1" type="body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4"/>
          <p:cNvSpPr txBox="1"/>
          <p:nvPr>
            <p:ph idx="2" type="body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4"/>
          <p:cNvSpPr txBox="1"/>
          <p:nvPr>
            <p:ph idx="10" type="dt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11" type="ftr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4"/>
          <p:cNvSpPr txBox="1"/>
          <p:nvPr>
            <p:ph idx="12" type="sldNum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35"/>
          <p:cNvSpPr txBox="1"/>
          <p:nvPr>
            <p:ph idx="3" type="body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5"/>
          <p:cNvSpPr txBox="1"/>
          <p:nvPr>
            <p:ph idx="4" type="body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35"/>
          <p:cNvSpPr txBox="1"/>
          <p:nvPr>
            <p:ph idx="10" type="dt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11" type="ftr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2" type="sldNum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6"/>
          <p:cNvSpPr txBox="1"/>
          <p:nvPr>
            <p:ph idx="10" type="dt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1" type="ftr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2" type="sldNum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/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" type="body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7"/>
          <p:cNvSpPr txBox="1"/>
          <p:nvPr>
            <p:ph idx="2" type="body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7"/>
          <p:cNvSpPr txBox="1"/>
          <p:nvPr>
            <p:ph idx="10" type="dt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11" type="ftr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2" type="sldNum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8"/>
          <p:cNvSpPr txBox="1"/>
          <p:nvPr>
            <p:ph idx="10" type="dt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1" type="ftr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2" type="sldNum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86" name="Google Shape;86;p23"/>
          <p:cNvSpPr txBox="1"/>
          <p:nvPr>
            <p:ph idx="1" type="body"/>
          </p:nvPr>
        </p:nvSpPr>
        <p:spPr>
          <a:xfrm>
            <a:off x="311700" y="1688433"/>
            <a:ext cx="8520600" cy="44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7" name="Google Shape;87;p23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700"/>
              <a:buFont typeface="Bookman Old Style"/>
              <a:buNone/>
              <a:defRPr b="0" i="0" sz="4700" u="none" cap="none" strike="noStrike">
                <a:solidFill>
                  <a:srgbClr val="FEFEFE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26"/>
          <p:cNvSpPr txBox="1"/>
          <p:nvPr>
            <p:ph idx="1" type="body"/>
          </p:nvPr>
        </p:nvSpPr>
        <p:spPr>
          <a:xfrm>
            <a:off x="822960" y="2108202"/>
            <a:ext cx="75438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9250" lvl="0" marL="457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b="0" i="0" sz="1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Calibri"/>
              <a:buChar char="◦"/>
              <a:defRPr b="0" i="0" sz="17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7" name="Google Shape;97;p26"/>
          <p:cNvSpPr txBox="1"/>
          <p:nvPr>
            <p:ph idx="10" type="dt"/>
          </p:nvPr>
        </p:nvSpPr>
        <p:spPr>
          <a:xfrm>
            <a:off x="6163819" y="6446839"/>
            <a:ext cx="1938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8" name="Google Shape;98;p26"/>
          <p:cNvSpPr txBox="1"/>
          <p:nvPr>
            <p:ph idx="11" type="ftr"/>
          </p:nvPr>
        </p:nvSpPr>
        <p:spPr>
          <a:xfrm>
            <a:off x="822959" y="6446839"/>
            <a:ext cx="51136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9" name="Google Shape;99;p26"/>
          <p:cNvSpPr txBox="1"/>
          <p:nvPr>
            <p:ph idx="12" type="sldNum"/>
          </p:nvPr>
        </p:nvSpPr>
        <p:spPr>
          <a:xfrm>
            <a:off x="8245186" y="6446839"/>
            <a:ext cx="5850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" name="Google Shape;100;p26"/>
          <p:cNvCxnSpPr/>
          <p:nvPr/>
        </p:nvCxnSpPr>
        <p:spPr>
          <a:xfrm>
            <a:off x="895149" y="1897380"/>
            <a:ext cx="7475220" cy="0"/>
          </a:xfrm>
          <a:prstGeom prst="straightConnector1">
            <a:avLst/>
          </a:prstGeom>
          <a:noFill/>
          <a:ln cap="flat" cmpd="sng" w="12700">
            <a:solidFill>
              <a:srgbClr val="FEFEF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b="0" i="0" sz="4700" u="none" cap="none" strike="noStrik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25"/>
          <p:cNvSpPr txBox="1"/>
          <p:nvPr>
            <p:ph idx="1" type="body"/>
          </p:nvPr>
        </p:nvSpPr>
        <p:spPr>
          <a:xfrm>
            <a:off x="822960" y="2108202"/>
            <a:ext cx="75438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9250" lvl="0" marL="457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b="0" i="0" sz="1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b="0" i="0" sz="17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10" type="dt"/>
          </p:nvPr>
        </p:nvSpPr>
        <p:spPr>
          <a:xfrm>
            <a:off x="6163819" y="6446839"/>
            <a:ext cx="1938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2" name="Google Shape;112;p25"/>
          <p:cNvSpPr txBox="1"/>
          <p:nvPr>
            <p:ph idx="11" type="ftr"/>
          </p:nvPr>
        </p:nvSpPr>
        <p:spPr>
          <a:xfrm>
            <a:off x="822959" y="6446839"/>
            <a:ext cx="51136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8245186" y="6446839"/>
            <a:ext cx="5850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4" name="Google Shape;114;p25"/>
          <p:cNvCxnSpPr/>
          <p:nvPr/>
        </p:nvCxnSpPr>
        <p:spPr>
          <a:xfrm>
            <a:off x="895149" y="1897380"/>
            <a:ext cx="74752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1" name="Google Shape;131;p31"/>
          <p:cNvSpPr txBox="1"/>
          <p:nvPr>
            <p:ph idx="1" type="body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31"/>
          <p:cNvSpPr txBox="1"/>
          <p:nvPr>
            <p:ph idx="10" type="dt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31"/>
          <p:cNvSpPr txBox="1"/>
          <p:nvPr>
            <p:ph idx="11" type="ftr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hyperlink" Target="http://drive.google.com/file/d/1rW1ijlYyou6Vz7jUaJDuZLSaxzOh0KXg/view" TargetMode="External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hyperlink" Target="https://www.google.ca/url?sa=i&amp;url=https%3A%2F%2Fwww.cbc.ca%2Fnews%2Fcanada%2Fedmonton%2Fstudent-parents-ask-for-supports-from-university-alberta-1.4686759&amp;psig=AOvVaw3_s85Ujovh8HVKCJtMXdjk&amp;ust=1591383129971000&amp;source=images&amp;cd=vfe&amp;ved=0CAIQjRxqFwoTCMj5t6Lq6OkCFQAAAAAdAAAAABAD" TargetMode="External"/><Relationship Id="rId5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felixikokwu@Hotmail.com" TargetMode="External"/><Relationship Id="rId4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Relationship Id="rId4" Type="http://schemas.openxmlformats.org/officeDocument/2006/relationships/image" Target="../media/image18.jpg"/><Relationship Id="rId5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Relationship Id="rId4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OutsideSlide_March2017.jpg" id="146" name="Google Shape;1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"/>
          <p:cNvSpPr txBox="1"/>
          <p:nvPr/>
        </p:nvSpPr>
        <p:spPr>
          <a:xfrm>
            <a:off x="2411762" y="4595036"/>
            <a:ext cx="3279219" cy="2431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Jean Walrond Ph. D.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Dillon Jayachandran,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Arnold Gihozo,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Papa-Ollennu Adjaye,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Felix Ikokwu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612742" y="1781667"/>
            <a:ext cx="79185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AC703F"/>
                </a:solidFill>
                <a:latin typeface="Calibri"/>
                <a:ea typeface="Calibri"/>
                <a:cs typeface="Calibri"/>
                <a:sym typeface="Calibri"/>
              </a:rPr>
              <a:t>Visible Minorities: Blood, you have it to give.</a:t>
            </a:r>
            <a:endParaRPr b="1" i="0" sz="3200" u="none" cap="none" strike="noStrike">
              <a:solidFill>
                <a:srgbClr val="AC70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ideSlide_March2017.jpg" id="233" name="Google Shape;233;g904a6db155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5413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904a6db155_0_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703F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AC703F"/>
                </a:solidFill>
              </a:rPr>
              <a:t>Quick Look at the App</a:t>
            </a:r>
            <a:endParaRPr/>
          </a:p>
        </p:txBody>
      </p:sp>
      <p:pic>
        <p:nvPicPr>
          <p:cNvPr id="235" name="Google Shape;235;g904a6db155_0_19" title="Pint Size Video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5200" y="1140250"/>
            <a:ext cx="6103325" cy="45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ideSlide_March2017.jpg" id="240" name="Google Shape;240;g904a6db155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5413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904a6db155_0_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703F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AC703F"/>
                </a:solidFill>
              </a:rPr>
              <a:t>Next Steps</a:t>
            </a:r>
            <a:endParaRPr/>
          </a:p>
        </p:txBody>
      </p:sp>
      <p:sp>
        <p:nvSpPr>
          <p:cNvPr id="242" name="Google Shape;242;g904a6db155_0_26"/>
          <p:cNvSpPr txBox="1"/>
          <p:nvPr>
            <p:ph idx="1" type="body"/>
          </p:nvPr>
        </p:nvSpPr>
        <p:spPr>
          <a:xfrm>
            <a:off x="457200" y="1600204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1" lvl="0" marL="342891" rtl="0" algn="l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Continue working on the Security</a:t>
            </a:r>
            <a:endParaRPr>
              <a:solidFill>
                <a:srgbClr val="FF6600"/>
              </a:solidFill>
            </a:endParaRPr>
          </a:p>
          <a:p>
            <a:pPr indent="-342891" lvl="0" marL="342891" rtl="0" algn="l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Improve User Interface</a:t>
            </a:r>
            <a:endParaRPr>
              <a:solidFill>
                <a:srgbClr val="FF6600"/>
              </a:solidFill>
            </a:endParaRPr>
          </a:p>
          <a:p>
            <a:pPr indent="-342891" lvl="0" marL="342891" rtl="0" algn="l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Connect App to CBS database</a:t>
            </a:r>
            <a:endParaRPr>
              <a:solidFill>
                <a:srgbClr val="FF6600"/>
              </a:solidFill>
            </a:endParaRPr>
          </a:p>
          <a:p>
            <a:pPr indent="-342891" lvl="0" marL="342891" rtl="0" algn="l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Continue bug hunt and fixing</a:t>
            </a:r>
            <a:endParaRPr>
              <a:solidFill>
                <a:srgbClr val="FF6600"/>
              </a:solidFill>
            </a:endParaRPr>
          </a:p>
          <a:p>
            <a:pPr indent="0" lvl="0" marL="342891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67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/>
          <p:nvPr/>
        </p:nvSpPr>
        <p:spPr>
          <a:xfrm>
            <a:off x="182880" y="256543"/>
            <a:ext cx="8778240" cy="63652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9" name="Google Shape;249;p10"/>
          <p:cNvCxnSpPr/>
          <p:nvPr/>
        </p:nvCxnSpPr>
        <p:spPr>
          <a:xfrm>
            <a:off x="2171700" y="5768204"/>
            <a:ext cx="4800600" cy="0"/>
          </a:xfrm>
          <a:prstGeom prst="straightConnector1">
            <a:avLst/>
          </a:prstGeom>
          <a:noFill/>
          <a:ln cap="flat" cmpd="sng" w="9525">
            <a:solidFill>
              <a:srgbClr val="B567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0" name="Google Shape;250;p10"/>
          <p:cNvSpPr txBox="1"/>
          <p:nvPr>
            <p:ph type="ctrTitle"/>
          </p:nvPr>
        </p:nvSpPr>
        <p:spPr>
          <a:xfrm>
            <a:off x="832486" y="4277356"/>
            <a:ext cx="7475220" cy="156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703F"/>
              </a:buClr>
              <a:buSzPts val="5000"/>
              <a:buFont typeface="Calibri"/>
              <a:buNone/>
            </a:pPr>
            <a:r>
              <a:rPr b="1" lang="en-US" sz="5000">
                <a:solidFill>
                  <a:srgbClr val="AC703F"/>
                </a:solidFill>
              </a:rPr>
              <a:t>Papa-Ollennu Adjaye</a:t>
            </a:r>
            <a:endParaRPr b="1" sz="5000">
              <a:solidFill>
                <a:srgbClr val="AC703F"/>
              </a:solidFill>
            </a:endParaRPr>
          </a:p>
        </p:txBody>
      </p:sp>
      <p:sp>
        <p:nvSpPr>
          <p:cNvPr id="251" name="Google Shape;251;p10"/>
          <p:cNvSpPr txBox="1"/>
          <p:nvPr>
            <p:ph idx="1" type="subTitle"/>
          </p:nvPr>
        </p:nvSpPr>
        <p:spPr>
          <a:xfrm>
            <a:off x="1282151" y="5799491"/>
            <a:ext cx="6575895" cy="440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Social Media Campaign</a:t>
            </a:r>
            <a:endParaRPr/>
          </a:p>
        </p:txBody>
      </p:sp>
      <p:pic>
        <p:nvPicPr>
          <p:cNvPr descr="InsideSlide_March2017.jpg" id="252" name="Google Shape;252;p10"/>
          <p:cNvPicPr preferRelativeResize="0"/>
          <p:nvPr/>
        </p:nvPicPr>
        <p:blipFill rotWithShape="1">
          <a:blip r:embed="rId3">
            <a:alphaModFix/>
          </a:blip>
          <a:srcRect b="2" l="0" r="2" t="42823"/>
          <a:stretch/>
        </p:blipFill>
        <p:spPr>
          <a:xfrm>
            <a:off x="182880" y="256541"/>
            <a:ext cx="8778240" cy="376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ideSlide_March2017.jpg" id="257" name="Google Shape;2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703F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AC703F"/>
                </a:solidFill>
              </a:rPr>
              <a:t>About Me:</a:t>
            </a:r>
            <a:endParaRPr/>
          </a:p>
        </p:txBody>
      </p:sp>
      <p:sp>
        <p:nvSpPr>
          <p:cNvPr id="259" name="Google Shape;259;p11"/>
          <p:cNvSpPr txBox="1"/>
          <p:nvPr>
            <p:ph idx="1" type="body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891" lvl="0" marL="342891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Char char="•"/>
            </a:pPr>
            <a:r>
              <a:rPr lang="en-US" sz="2400">
                <a:solidFill>
                  <a:srgbClr val="FF6600"/>
                </a:solidFill>
              </a:rPr>
              <a:t>3</a:t>
            </a:r>
            <a:r>
              <a:rPr baseline="30000" lang="en-US" sz="2400">
                <a:solidFill>
                  <a:srgbClr val="FF6600"/>
                </a:solidFill>
              </a:rPr>
              <a:t>rd</a:t>
            </a:r>
            <a:r>
              <a:rPr lang="en-US" sz="2400">
                <a:solidFill>
                  <a:srgbClr val="FF6600"/>
                </a:solidFill>
              </a:rPr>
              <a:t> year Chemical Engineering Student at the University of Alberta</a:t>
            </a:r>
            <a:endParaRPr/>
          </a:p>
          <a:p>
            <a:pPr indent="-342891" lvl="0" marL="342891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Char char="•"/>
            </a:pPr>
            <a:r>
              <a:rPr lang="en-US" sz="2400">
                <a:solidFill>
                  <a:srgbClr val="FF6600"/>
                </a:solidFill>
              </a:rPr>
              <a:t>Former basketball player and now basketball Coach</a:t>
            </a:r>
            <a:endParaRPr/>
          </a:p>
          <a:p>
            <a:pPr indent="-342891" lvl="0" marL="342891" rtl="0" algn="l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Char char="•"/>
            </a:pPr>
            <a:r>
              <a:rPr lang="en-US" sz="2400">
                <a:solidFill>
                  <a:srgbClr val="FF6600"/>
                </a:solidFill>
              </a:rPr>
              <a:t>Community work in the twins and triplet festival and at church</a:t>
            </a:r>
            <a:endParaRPr/>
          </a:p>
          <a:p>
            <a:pPr indent="-139690" lvl="0" marL="342891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60" name="Google Shape;260;p11"/>
          <p:cNvSpPr txBox="1"/>
          <p:nvPr/>
        </p:nvSpPr>
        <p:spPr>
          <a:xfrm>
            <a:off x="4890524" y="4203134"/>
            <a:ext cx="3760709" cy="16232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udent parents ask for more supports from University of Alberta ..." id="261" name="Google Shape;261;p1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766" y="3863185"/>
            <a:ext cx="3466491" cy="195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ideSlide_March2017.jpg" id="266" name="Google Shape;2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541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703F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AC703F"/>
                </a:solidFill>
              </a:rPr>
              <a:t>My Role:</a:t>
            </a:r>
            <a:endParaRPr/>
          </a:p>
        </p:txBody>
      </p:sp>
      <p:sp>
        <p:nvSpPr>
          <p:cNvPr id="268" name="Google Shape;268;p12"/>
          <p:cNvSpPr txBox="1"/>
          <p:nvPr>
            <p:ph idx="1" type="body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891" lvl="0" marL="342891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Post a minimum of three times per day on social media sites</a:t>
            </a:r>
            <a:endParaRPr/>
          </a:p>
          <a:p>
            <a:pPr indent="-342891" lvl="0" marL="342891" rtl="0" algn="l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Design templates for campaign</a:t>
            </a:r>
            <a:endParaRPr/>
          </a:p>
          <a:p>
            <a:pPr indent="-342891" lvl="0" marL="342891" rtl="0" algn="l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Develop hashtags</a:t>
            </a:r>
            <a:endParaRPr/>
          </a:p>
          <a:p>
            <a:pPr indent="-342891" lvl="0" marL="342891" rtl="0" algn="l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Design uniformed cover for all social media platforms</a:t>
            </a:r>
            <a:endParaRPr/>
          </a:p>
          <a:p>
            <a:pPr indent="-342891" lvl="0" marL="342891" rtl="0" algn="l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Track followers and follow key organizations and people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ideSlide_March2017.jpg" id="273" name="Google Shape;2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703F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AC703F"/>
                </a:solidFill>
              </a:rPr>
              <a:t>Development of content:</a:t>
            </a:r>
            <a:endParaRPr/>
          </a:p>
        </p:txBody>
      </p:sp>
      <p:sp>
        <p:nvSpPr>
          <p:cNvPr id="275" name="Google Shape;275;p14"/>
          <p:cNvSpPr txBox="1"/>
          <p:nvPr>
            <p:ph idx="1" type="body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891" lvl="0" marL="342891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Call for video submissions</a:t>
            </a:r>
            <a:endParaRPr/>
          </a:p>
          <a:p>
            <a:pPr indent="-342891" lvl="0" marL="342891" rtl="0" algn="l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Link’s to articles</a:t>
            </a:r>
            <a:endParaRPr/>
          </a:p>
          <a:p>
            <a:pPr indent="-342891" lvl="0" marL="342891" rtl="0" algn="l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Promotion of our apps and data</a:t>
            </a:r>
            <a:endParaRPr/>
          </a:p>
        </p:txBody>
      </p:sp>
      <p:pic>
        <p:nvPicPr>
          <p:cNvPr descr="A picture containing flower&#10;&#10;Description automatically generated" id="276" name="Google Shape;27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6717" y="3564368"/>
            <a:ext cx="4268685" cy="1624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, drawing&#10;&#10;Description automatically generated" id="277" name="Google Shape;27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380" y="3538106"/>
            <a:ext cx="1676463" cy="2235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906b3e5b47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906b3e5b47_0_0"/>
          <p:cNvSpPr txBox="1"/>
          <p:nvPr>
            <p:ph idx="1" type="body"/>
          </p:nvPr>
        </p:nvSpPr>
        <p:spPr>
          <a:xfrm>
            <a:off x="457200" y="1600204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g906b3e5b4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06b3e5b47_0_7"/>
          <p:cNvSpPr txBox="1"/>
          <p:nvPr>
            <p:ph type="title"/>
          </p:nvPr>
        </p:nvSpPr>
        <p:spPr>
          <a:xfrm>
            <a:off x="457200" y="296763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</a:t>
            </a:r>
            <a:endParaRPr/>
          </a:p>
        </p:txBody>
      </p:sp>
      <p:sp>
        <p:nvSpPr>
          <p:cNvPr id="292" name="Google Shape;292;g906b3e5b47_0_7"/>
          <p:cNvSpPr txBox="1"/>
          <p:nvPr>
            <p:ph idx="1" type="body"/>
          </p:nvPr>
        </p:nvSpPr>
        <p:spPr>
          <a:xfrm>
            <a:off x="457200" y="1600204"/>
            <a:ext cx="583800" cy="3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</a:t>
            </a:r>
            <a:endParaRPr/>
          </a:p>
        </p:txBody>
      </p:sp>
      <p:pic>
        <p:nvPicPr>
          <p:cNvPr id="293" name="Google Shape;293;g906b3e5b47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25" y="227373"/>
            <a:ext cx="361950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906b3e5b47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8450" y="163163"/>
            <a:ext cx="5135560" cy="513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906b3e5b47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999273"/>
            <a:ext cx="2706325" cy="270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67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6"/>
          <p:cNvSpPr/>
          <p:nvPr/>
        </p:nvSpPr>
        <p:spPr>
          <a:xfrm>
            <a:off x="182880" y="256543"/>
            <a:ext cx="8778240" cy="63652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2" name="Google Shape;302;p16"/>
          <p:cNvCxnSpPr/>
          <p:nvPr/>
        </p:nvCxnSpPr>
        <p:spPr>
          <a:xfrm>
            <a:off x="2171700" y="5768204"/>
            <a:ext cx="4800600" cy="0"/>
          </a:xfrm>
          <a:prstGeom prst="straightConnector1">
            <a:avLst/>
          </a:prstGeom>
          <a:noFill/>
          <a:ln cap="flat" cmpd="sng" w="9525">
            <a:solidFill>
              <a:srgbClr val="B567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3" name="Google Shape;303;p16"/>
          <p:cNvSpPr txBox="1"/>
          <p:nvPr>
            <p:ph type="ctrTitle"/>
          </p:nvPr>
        </p:nvSpPr>
        <p:spPr>
          <a:xfrm>
            <a:off x="832486" y="4277356"/>
            <a:ext cx="7475220" cy="156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703F"/>
              </a:buClr>
              <a:buSzPts val="5000"/>
              <a:buFont typeface="Calibri"/>
              <a:buNone/>
            </a:pPr>
            <a:r>
              <a:rPr b="1" lang="en-US" sz="5000">
                <a:solidFill>
                  <a:srgbClr val="AC703F"/>
                </a:solidFill>
              </a:rPr>
              <a:t>Felix Ikokwu </a:t>
            </a:r>
            <a:endParaRPr b="1" sz="5000">
              <a:solidFill>
                <a:srgbClr val="AC703F"/>
              </a:solidFill>
            </a:endParaRPr>
          </a:p>
        </p:txBody>
      </p:sp>
      <p:sp>
        <p:nvSpPr>
          <p:cNvPr id="304" name="Google Shape;304;p16"/>
          <p:cNvSpPr txBox="1"/>
          <p:nvPr>
            <p:ph idx="1" type="subTitle"/>
          </p:nvPr>
        </p:nvSpPr>
        <p:spPr>
          <a:xfrm>
            <a:off x="1282151" y="5799491"/>
            <a:ext cx="6575895" cy="440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u="sng">
                <a:solidFill>
                  <a:schemeClr val="dk1"/>
                </a:solidFill>
                <a:hlinkClick r:id="rId3"/>
              </a:rPr>
              <a:t>felixikokwu@Hotmail.com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-Admin Assistant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descr="InsideSlide_March2017.jpg" id="305" name="Google Shape;305;p16"/>
          <p:cNvPicPr preferRelativeResize="0"/>
          <p:nvPr/>
        </p:nvPicPr>
        <p:blipFill rotWithShape="1">
          <a:blip r:embed="rId4">
            <a:alphaModFix/>
          </a:blip>
          <a:srcRect b="2" l="0" r="2" t="42823"/>
          <a:stretch/>
        </p:blipFill>
        <p:spPr>
          <a:xfrm>
            <a:off x="182880" y="256541"/>
            <a:ext cx="8778240" cy="376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ideSlide_March2017.jpg" id="310" name="Google Shape;3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2203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703F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AC703F"/>
                </a:solidFill>
              </a:rPr>
              <a:t>About Me</a:t>
            </a:r>
            <a:r>
              <a:rPr lang="en-US"/>
              <a:t>  </a:t>
            </a:r>
            <a:endParaRPr/>
          </a:p>
        </p:txBody>
      </p:sp>
      <p:sp>
        <p:nvSpPr>
          <p:cNvPr id="312" name="Google Shape;312;p17"/>
          <p:cNvSpPr txBox="1"/>
          <p:nvPr>
            <p:ph idx="1" type="body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891" lvl="0" marL="342891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Current Student at NAIT </a:t>
            </a:r>
            <a:endParaRPr/>
          </a:p>
          <a:p>
            <a:pPr indent="-342891" lvl="0" marL="342891" rtl="0" algn="l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Studying Electronics Engineering Technology </a:t>
            </a:r>
            <a:endParaRPr>
              <a:solidFill>
                <a:srgbClr val="FF6600"/>
              </a:solidFill>
            </a:endParaRPr>
          </a:p>
        </p:txBody>
      </p:sp>
      <p:pic>
        <p:nvPicPr>
          <p:cNvPr descr="NAIT (@NAIT) | Twitter" id="313" name="Google Shape;31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8594" y="4474388"/>
            <a:ext cx="1410988" cy="1410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national - NAIT" id="314" name="Google Shape;314;p17"/>
          <p:cNvPicPr preferRelativeResize="0"/>
          <p:nvPr/>
        </p:nvPicPr>
        <p:blipFill rotWithShape="1">
          <a:blip r:embed="rId5">
            <a:alphaModFix/>
          </a:blip>
          <a:srcRect b="19340" l="-1136" r="-1136" t="1820"/>
          <a:stretch/>
        </p:blipFill>
        <p:spPr>
          <a:xfrm>
            <a:off x="236137" y="2824403"/>
            <a:ext cx="2546260" cy="2594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67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"/>
          <p:cNvSpPr/>
          <p:nvPr/>
        </p:nvSpPr>
        <p:spPr>
          <a:xfrm>
            <a:off x="182880" y="256543"/>
            <a:ext cx="8778240" cy="63652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5" name="Google Shape;155;p2"/>
          <p:cNvCxnSpPr/>
          <p:nvPr/>
        </p:nvCxnSpPr>
        <p:spPr>
          <a:xfrm>
            <a:off x="2171700" y="5768204"/>
            <a:ext cx="4800600" cy="0"/>
          </a:xfrm>
          <a:prstGeom prst="straightConnector1">
            <a:avLst/>
          </a:prstGeom>
          <a:noFill/>
          <a:ln cap="flat" cmpd="sng" w="9525">
            <a:solidFill>
              <a:srgbClr val="B567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2"/>
          <p:cNvSpPr txBox="1"/>
          <p:nvPr>
            <p:ph type="ctrTitle"/>
          </p:nvPr>
        </p:nvSpPr>
        <p:spPr>
          <a:xfrm>
            <a:off x="832486" y="4277356"/>
            <a:ext cx="7475220" cy="156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703F"/>
              </a:buClr>
              <a:buSzPts val="5000"/>
              <a:buFont typeface="Calibri"/>
              <a:buNone/>
            </a:pPr>
            <a:r>
              <a:rPr b="1" lang="en-US" sz="5000">
                <a:solidFill>
                  <a:srgbClr val="AC703F"/>
                </a:solidFill>
              </a:rPr>
              <a:t>Dillon Jayachandran</a:t>
            </a:r>
            <a:endParaRPr/>
          </a:p>
        </p:txBody>
      </p:sp>
      <p:sp>
        <p:nvSpPr>
          <p:cNvPr id="157" name="Google Shape;157;p2"/>
          <p:cNvSpPr txBox="1"/>
          <p:nvPr>
            <p:ph idx="1" type="subTitle"/>
          </p:nvPr>
        </p:nvSpPr>
        <p:spPr>
          <a:xfrm>
            <a:off x="1282151" y="5799491"/>
            <a:ext cx="6575895" cy="440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Research Supporting Officer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djayacha@ualberta.ca</a:t>
            </a:r>
            <a:endParaRPr/>
          </a:p>
        </p:txBody>
      </p:sp>
      <p:pic>
        <p:nvPicPr>
          <p:cNvPr descr="InsideSlide_March2017.jpg" id="158" name="Google Shape;158;p2"/>
          <p:cNvPicPr preferRelativeResize="0"/>
          <p:nvPr/>
        </p:nvPicPr>
        <p:blipFill rotWithShape="1">
          <a:blip r:embed="rId3">
            <a:alphaModFix/>
          </a:blip>
          <a:srcRect b="2" l="0" r="2" t="42823"/>
          <a:stretch/>
        </p:blipFill>
        <p:spPr>
          <a:xfrm>
            <a:off x="182880" y="256541"/>
            <a:ext cx="8778240" cy="376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703F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AC703F"/>
                </a:solidFill>
              </a:rPr>
              <a:t>Role with SCFA</a:t>
            </a:r>
            <a:endParaRPr b="1">
              <a:solidFill>
                <a:srgbClr val="AC703F"/>
              </a:solidFill>
            </a:endParaRPr>
          </a:p>
        </p:txBody>
      </p:sp>
      <p:sp>
        <p:nvSpPr>
          <p:cNvPr id="320" name="Google Shape;320;p18"/>
          <p:cNvSpPr txBox="1"/>
          <p:nvPr>
            <p:ph idx="1" type="body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891" lvl="0" marL="342891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Started working with the SCFA in the summer of 2019.</a:t>
            </a:r>
            <a:endParaRPr/>
          </a:p>
          <a:p>
            <a:pPr indent="-342891" lvl="0" marL="342891" rtl="0" algn="l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My role this summer is to over see and assist with the devolvement of the pint size app and increase our social media out reach. 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ideSlide_March2017.jpg" id="325" name="Google Shape;3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703F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AC703F"/>
                </a:solidFill>
              </a:rPr>
              <a:t>Progress</a:t>
            </a:r>
            <a:endParaRPr b="1">
              <a:solidFill>
                <a:srgbClr val="AC703F"/>
              </a:solidFill>
            </a:endParaRPr>
          </a:p>
        </p:txBody>
      </p:sp>
      <p:pic>
        <p:nvPicPr>
          <p:cNvPr descr="A screenshot of a cell phone&#10;&#10;Description automatically generated" id="327" name="Google Shape;327;p1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1308" y="1484591"/>
            <a:ext cx="7044787" cy="4350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A3A3A"/>
            </a:gs>
            <a:gs pos="65000">
              <a:schemeClr val="dk1"/>
            </a:gs>
            <a:gs pos="100000">
              <a:schemeClr val="dk1"/>
            </a:gs>
          </a:gsLst>
          <a:lin ang="16200000" scaled="0"/>
        </a:gra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ideSlide_March2017.jpg" id="332" name="Google Shape;3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0"/>
          <p:cNvSpPr txBox="1"/>
          <p:nvPr>
            <p:ph type="ctrTitle"/>
          </p:nvPr>
        </p:nvSpPr>
        <p:spPr>
          <a:xfrm>
            <a:off x="723901" y="1339850"/>
            <a:ext cx="5780594" cy="3790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C703F"/>
              </a:buClr>
              <a:buSzPts val="8000"/>
              <a:buFont typeface="Calibri"/>
              <a:buNone/>
            </a:pPr>
            <a:r>
              <a:rPr b="1" lang="en-US" sz="8000">
                <a:solidFill>
                  <a:srgbClr val="AC703F"/>
                </a:solidFill>
              </a:rPr>
              <a:t>Thank you!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ideSlide_March2017.jpg" id="163" name="Google Shape;16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"/>
          <p:cNvSpPr txBox="1"/>
          <p:nvPr>
            <p:ph type="title"/>
          </p:nvPr>
        </p:nvSpPr>
        <p:spPr>
          <a:xfrm>
            <a:off x="123164" y="305103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AC703F"/>
                </a:solidFill>
              </a:rPr>
              <a:t>About Me</a:t>
            </a:r>
            <a:endParaRPr>
              <a:solidFill>
                <a:srgbClr val="AC703F"/>
              </a:solidFill>
            </a:endParaRPr>
          </a:p>
        </p:txBody>
      </p:sp>
      <p:sp>
        <p:nvSpPr>
          <p:cNvPr id="165" name="Google Shape;165;p3"/>
          <p:cNvSpPr txBox="1"/>
          <p:nvPr>
            <p:ph idx="1" type="body"/>
          </p:nvPr>
        </p:nvSpPr>
        <p:spPr>
          <a:xfrm>
            <a:off x="311700" y="212357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891" lvl="0" marL="45718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>
                <a:solidFill>
                  <a:srgbClr val="FF6600"/>
                </a:solidFill>
              </a:rPr>
              <a:t>BSc. from U of A (2016)</a:t>
            </a:r>
            <a:endParaRPr sz="2400">
              <a:solidFill>
                <a:srgbClr val="FF6600"/>
              </a:solidFill>
            </a:endParaRPr>
          </a:p>
          <a:p>
            <a:pPr indent="-317492" lvl="1" marL="91437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400">
                <a:solidFill>
                  <a:srgbClr val="FF6600"/>
                </a:solidFill>
              </a:rPr>
              <a:t>Biological Sciences Major, Psychology Minor</a:t>
            </a:r>
            <a:endParaRPr sz="2400">
              <a:solidFill>
                <a:srgbClr val="FF6600"/>
              </a:solidFill>
            </a:endParaRPr>
          </a:p>
          <a:p>
            <a:pPr indent="-342891" lvl="0" marL="45718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>
                <a:solidFill>
                  <a:srgbClr val="FF6600"/>
                </a:solidFill>
              </a:rPr>
              <a:t>Current Doctor of Pharmacy student (entering 3rd year)</a:t>
            </a:r>
            <a:endParaRPr sz="2400">
              <a:solidFill>
                <a:srgbClr val="FF6600"/>
              </a:solidFill>
            </a:endParaRPr>
          </a:p>
          <a:p>
            <a:pPr indent="0" lvl="0" marL="457189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6" name="Google Shape;16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7768" y="3569790"/>
            <a:ext cx="3453490" cy="193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77101" y="857242"/>
            <a:ext cx="186690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7850" y="4419618"/>
            <a:ext cx="1254389" cy="1581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/>
          <p:nvPr>
            <p:ph type="title"/>
          </p:nvPr>
        </p:nvSpPr>
        <p:spPr>
          <a:xfrm>
            <a:off x="311700" y="130227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AC703F"/>
                </a:solidFill>
                <a:latin typeface="Calibri"/>
                <a:ea typeface="Calibri"/>
                <a:cs typeface="Calibri"/>
                <a:sym typeface="Calibri"/>
              </a:rPr>
              <a:t>My Role</a:t>
            </a:r>
            <a:endParaRPr>
              <a:solidFill>
                <a:srgbClr val="AC70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 txBox="1"/>
          <p:nvPr>
            <p:ph idx="1" type="body"/>
          </p:nvPr>
        </p:nvSpPr>
        <p:spPr>
          <a:xfrm>
            <a:off x="311700" y="212357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891" lvl="0" marL="45718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solidFill>
                  <a:srgbClr val="FF6600"/>
                </a:solidFill>
              </a:rPr>
              <a:t>Quantitative analysis of gathered data</a:t>
            </a:r>
            <a:endParaRPr>
              <a:solidFill>
                <a:srgbClr val="FF6600"/>
              </a:solidFill>
            </a:endParaRPr>
          </a:p>
          <a:p>
            <a:pPr indent="-317492" lvl="1" marL="91437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>
                <a:solidFill>
                  <a:srgbClr val="FF6600"/>
                </a:solidFill>
              </a:rPr>
              <a:t>Use of SPSS to convert questionnaire data into numerical data for further analysis</a:t>
            </a:r>
            <a:endParaRPr>
              <a:solidFill>
                <a:srgbClr val="FF6600"/>
              </a:solidFill>
            </a:endParaRPr>
          </a:p>
          <a:p>
            <a:pPr indent="-317492" lvl="1" marL="91437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>
                <a:solidFill>
                  <a:srgbClr val="FF6600"/>
                </a:solidFill>
              </a:rPr>
              <a:t>Creation of a code book (defining questions as variables, answers as numbers), applying the codebook to SPSS, inputting questionnaire data and interpreting </a:t>
            </a:r>
            <a:endParaRPr>
              <a:solidFill>
                <a:srgbClr val="FF6600"/>
              </a:solidFill>
            </a:endParaRPr>
          </a:p>
          <a:p>
            <a:pPr indent="-342891" lvl="0" marL="45718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solidFill>
                  <a:srgbClr val="FF6600"/>
                </a:solidFill>
              </a:rPr>
              <a:t>Using data to assess factors related to blood donations</a:t>
            </a:r>
            <a:endParaRPr>
              <a:solidFill>
                <a:srgbClr val="FF6600"/>
              </a:solidFill>
            </a:endParaRPr>
          </a:p>
        </p:txBody>
      </p:sp>
      <p:pic>
        <p:nvPicPr>
          <p:cNvPr id="175" name="Google Shape;1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930" y="3598553"/>
            <a:ext cx="6199399" cy="182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67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182880" y="256543"/>
            <a:ext cx="8778240" cy="63652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2" name="Google Shape;182;p5"/>
          <p:cNvCxnSpPr/>
          <p:nvPr/>
        </p:nvCxnSpPr>
        <p:spPr>
          <a:xfrm>
            <a:off x="2171700" y="5768204"/>
            <a:ext cx="4800600" cy="0"/>
          </a:xfrm>
          <a:prstGeom prst="straightConnector1">
            <a:avLst/>
          </a:prstGeom>
          <a:noFill/>
          <a:ln cap="flat" cmpd="sng" w="9525">
            <a:solidFill>
              <a:srgbClr val="B567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3" name="Google Shape;183;p5"/>
          <p:cNvSpPr txBox="1"/>
          <p:nvPr>
            <p:ph type="ctrTitle"/>
          </p:nvPr>
        </p:nvSpPr>
        <p:spPr>
          <a:xfrm>
            <a:off x="832486" y="4277356"/>
            <a:ext cx="7475220" cy="156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703F"/>
              </a:buClr>
              <a:buSzPts val="5000"/>
              <a:buFont typeface="Calibri"/>
              <a:buNone/>
            </a:pPr>
            <a:r>
              <a:rPr b="1" lang="en-US" sz="5000">
                <a:solidFill>
                  <a:srgbClr val="AC703F"/>
                </a:solidFill>
              </a:rPr>
              <a:t>Arnold Gihozo</a:t>
            </a:r>
            <a:endParaRPr b="1" sz="5000">
              <a:solidFill>
                <a:srgbClr val="AC703F"/>
              </a:solidFill>
            </a:endParaRPr>
          </a:p>
        </p:txBody>
      </p:sp>
      <p:sp>
        <p:nvSpPr>
          <p:cNvPr id="184" name="Google Shape;184;p5"/>
          <p:cNvSpPr txBox="1"/>
          <p:nvPr>
            <p:ph idx="1" type="subTitle"/>
          </p:nvPr>
        </p:nvSpPr>
        <p:spPr>
          <a:xfrm>
            <a:off x="1282151" y="5799491"/>
            <a:ext cx="6575895" cy="440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Software Developer </a:t>
            </a:r>
            <a:endParaRPr/>
          </a:p>
        </p:txBody>
      </p:sp>
      <p:pic>
        <p:nvPicPr>
          <p:cNvPr descr="InsideSlide_March2017.jpg" id="185" name="Google Shape;185;p5"/>
          <p:cNvPicPr preferRelativeResize="0"/>
          <p:nvPr/>
        </p:nvPicPr>
        <p:blipFill rotWithShape="1">
          <a:blip r:embed="rId3">
            <a:alphaModFix/>
          </a:blip>
          <a:srcRect b="2" l="0" r="2" t="42823"/>
          <a:stretch/>
        </p:blipFill>
        <p:spPr>
          <a:xfrm>
            <a:off x="182880" y="256541"/>
            <a:ext cx="8778240" cy="376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ideSlide_March2017.jpg" id="190" name="Google Shape;19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"/>
          <p:cNvSpPr txBox="1"/>
          <p:nvPr>
            <p:ph idx="1" type="body"/>
          </p:nvPr>
        </p:nvSpPr>
        <p:spPr>
          <a:xfrm>
            <a:off x="105528" y="1616849"/>
            <a:ext cx="5003799" cy="2507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52400" lvl="0" marL="9144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FF6600"/>
                </a:solidFill>
              </a:rPr>
              <a:t> Bachelor of Science in Computing Science at the University of Alberta</a:t>
            </a:r>
            <a:endParaRPr/>
          </a:p>
          <a:p>
            <a:pPr indent="-152400" lvl="0" marL="9144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FF6600"/>
                </a:solidFill>
              </a:rPr>
              <a:t> President of the Augustana Students Association</a:t>
            </a:r>
            <a:endParaRPr/>
          </a:p>
          <a:p>
            <a:pPr indent="-152400" lvl="0" marL="9144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FF6600"/>
                </a:solidFill>
              </a:rPr>
              <a:t> Current Position: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6600"/>
                </a:solidFill>
              </a:rPr>
              <a:t> Software Developer with Sickle Cell Foundation of Alberta</a:t>
            </a:r>
            <a:endParaRPr/>
          </a:p>
        </p:txBody>
      </p:sp>
      <p:pic>
        <p:nvPicPr>
          <p:cNvPr descr="A person standing in front of a body of water posing for the camera&#10;&#10;Description automatically generated" id="192" name="Google Shape;192;p6"/>
          <p:cNvPicPr preferRelativeResize="0"/>
          <p:nvPr/>
        </p:nvPicPr>
        <p:blipFill rotWithShape="1">
          <a:blip r:embed="rId4">
            <a:alphaModFix/>
          </a:blip>
          <a:srcRect b="23846" l="0" r="2" t="1095"/>
          <a:stretch/>
        </p:blipFill>
        <p:spPr>
          <a:xfrm>
            <a:off x="5307216" y="1616849"/>
            <a:ext cx="3379584" cy="307483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 txBox="1"/>
          <p:nvPr>
            <p:ph type="title"/>
          </p:nvPr>
        </p:nvSpPr>
        <p:spPr>
          <a:xfrm>
            <a:off x="457200" y="-1401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03F"/>
              </a:buClr>
              <a:buSzPts val="4700"/>
              <a:buFont typeface="Bookman Old Style"/>
              <a:buNone/>
            </a:pPr>
            <a:r>
              <a:rPr b="1" lang="en-US">
                <a:solidFill>
                  <a:srgbClr val="AC703F"/>
                </a:solidFill>
              </a:rPr>
              <a:t>About Me:</a:t>
            </a:r>
            <a:endParaRPr/>
          </a:p>
        </p:txBody>
      </p:sp>
      <p:pic>
        <p:nvPicPr>
          <p:cNvPr id="194" name="Google Shape;19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5625" y="5227925"/>
            <a:ext cx="2385375" cy="158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ideSlide_March2017.jpg" id="199" name="Google Shape;199;g904a6db155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5413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904a6db155_0_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C703F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AC703F"/>
                </a:solidFill>
              </a:rPr>
              <a:t>My Role:</a:t>
            </a:r>
            <a:endParaRPr/>
          </a:p>
        </p:txBody>
      </p:sp>
      <p:sp>
        <p:nvSpPr>
          <p:cNvPr id="201" name="Google Shape;201;g904a6db155_0_32"/>
          <p:cNvSpPr txBox="1"/>
          <p:nvPr>
            <p:ph idx="1" type="body"/>
          </p:nvPr>
        </p:nvSpPr>
        <p:spPr>
          <a:xfrm>
            <a:off x="457200" y="1600204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1" lvl="0" marL="342891" rtl="0" algn="l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Work on the Architecture of the project</a:t>
            </a:r>
            <a:endParaRPr>
              <a:solidFill>
                <a:srgbClr val="FF6600"/>
              </a:solidFill>
            </a:endParaRPr>
          </a:p>
          <a:p>
            <a:pPr indent="-342891" lvl="0" marL="342891" rtl="0" algn="l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Design the front-end and back-end of the application</a:t>
            </a:r>
            <a:endParaRPr>
              <a:solidFill>
                <a:srgbClr val="FF6600"/>
              </a:solidFill>
            </a:endParaRPr>
          </a:p>
          <a:p>
            <a:pPr indent="-342891" lvl="0" marL="342891" rtl="0" algn="l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3200"/>
              <a:buChar char="•"/>
            </a:pPr>
            <a:r>
              <a:rPr lang="en-US">
                <a:solidFill>
                  <a:srgbClr val="FF6600"/>
                </a:solidFill>
              </a:rPr>
              <a:t>Design an iOS and Android Application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/>
          <p:nvPr>
            <p:ph type="title"/>
          </p:nvPr>
        </p:nvSpPr>
        <p:spPr>
          <a:xfrm>
            <a:off x="822960" y="779971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03F"/>
              </a:buClr>
              <a:buSzPts val="4700"/>
              <a:buFont typeface="Bookman Old Style"/>
              <a:buNone/>
            </a:pPr>
            <a:r>
              <a:rPr b="1" lang="en-US">
                <a:solidFill>
                  <a:srgbClr val="AC703F"/>
                </a:solidFill>
              </a:rPr>
              <a:t>Work Completed </a:t>
            </a:r>
            <a:endParaRPr/>
          </a:p>
        </p:txBody>
      </p:sp>
      <p:grpSp>
        <p:nvGrpSpPr>
          <p:cNvPr id="207" name="Google Shape;207;p8"/>
          <p:cNvGrpSpPr/>
          <p:nvPr/>
        </p:nvGrpSpPr>
        <p:grpSpPr>
          <a:xfrm>
            <a:off x="642088" y="2654131"/>
            <a:ext cx="7716475" cy="3098190"/>
            <a:chOff x="-180634" y="222995"/>
            <a:chExt cx="7716475" cy="3098190"/>
          </a:xfrm>
        </p:grpSpPr>
        <p:sp>
          <p:nvSpPr>
            <p:cNvPr id="208" name="Google Shape;208;p8"/>
            <p:cNvSpPr/>
            <p:nvPr/>
          </p:nvSpPr>
          <p:spPr>
            <a:xfrm>
              <a:off x="8016" y="270170"/>
              <a:ext cx="1211400" cy="9819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016" y="1350849"/>
              <a:ext cx="3461100" cy="42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 txBox="1"/>
            <p:nvPr/>
          </p:nvSpPr>
          <p:spPr>
            <a:xfrm>
              <a:off x="8016" y="1350849"/>
              <a:ext cx="3461100" cy="42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C703F"/>
                </a:buClr>
                <a:buSzPts val="2500"/>
                <a:buFont typeface="Libre Franklin"/>
                <a:buNone/>
              </a:pPr>
              <a:r>
                <a:rPr b="1" i="0" lang="en-US" sz="2500" u="none" cap="none" strike="noStrike">
                  <a:solidFill>
                    <a:srgbClr val="AC70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Dveloping the Front- End </a:t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8016" y="1817610"/>
              <a:ext cx="34611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-180634" y="2569385"/>
              <a:ext cx="34611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ts val="1700"/>
                <a:buFont typeface="Libre Franklin"/>
                <a:buNone/>
              </a:pPr>
              <a:r>
                <a:rPr lang="en-US" sz="1700">
                  <a:solidFill>
                    <a:srgbClr val="FF66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</a:t>
              </a:r>
              <a:r>
                <a:rPr b="0" i="0" lang="en-US" sz="1700" u="none" cap="none" strike="noStrike">
                  <a:solidFill>
                    <a:srgbClr val="FF66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reens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rgbClr val="FF6600"/>
                </a:buClr>
                <a:buSzPts val="1700"/>
                <a:buFont typeface="Libre Franklin"/>
                <a:buNone/>
              </a:pPr>
              <a:r>
                <a:rPr b="0" i="0" lang="en-US" sz="1700" u="none" cap="none" strike="noStrike">
                  <a:solidFill>
                    <a:srgbClr val="FF66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Transition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rgbClr val="FF6600"/>
                </a:buClr>
                <a:buSzPts val="1700"/>
                <a:buFont typeface="Libre Franklin"/>
                <a:buNone/>
              </a:pPr>
              <a:r>
                <a:rPr b="0" i="0" lang="en-US" sz="1700" u="none" cap="none" strike="noStrike">
                  <a:solidFill>
                    <a:srgbClr val="FF66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Design</a:t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4074741" y="222995"/>
              <a:ext cx="1211400" cy="9819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4074741" y="1350849"/>
              <a:ext cx="3461100" cy="42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 txBox="1"/>
            <p:nvPr/>
          </p:nvSpPr>
          <p:spPr>
            <a:xfrm>
              <a:off x="4074741" y="1252074"/>
              <a:ext cx="3461100" cy="42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C703F"/>
                </a:buClr>
                <a:buSzPts val="2500"/>
                <a:buFont typeface="Libre Franklin"/>
                <a:buNone/>
              </a:pPr>
              <a:r>
                <a:rPr b="1" i="0" lang="en-US" sz="2500" u="none" cap="none" strike="noStrike">
                  <a:solidFill>
                    <a:srgbClr val="AC70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Developing the Back-End</a:t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4074741" y="1771735"/>
              <a:ext cx="34611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 txBox="1"/>
            <p:nvPr/>
          </p:nvSpPr>
          <p:spPr>
            <a:xfrm>
              <a:off x="4074741" y="1990960"/>
              <a:ext cx="3461100" cy="7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ts val="1700"/>
                <a:buFont typeface="Libre Franklin"/>
                <a:buNone/>
              </a:pPr>
              <a:r>
                <a:rPr b="0" i="0" lang="en-US" sz="1700" u="none" cap="none" strike="noStrike">
                  <a:solidFill>
                    <a:srgbClr val="FF66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Database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rgbClr val="FF6600"/>
                </a:buClr>
                <a:buSzPts val="1700"/>
                <a:buFont typeface="Libre Franklin"/>
                <a:buNone/>
              </a:pPr>
              <a:r>
                <a:rPr b="0" i="0" lang="en-US" sz="1700" u="none" cap="none" strike="noStrike">
                  <a:solidFill>
                    <a:srgbClr val="FF66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Logic of the application (information processing, data retrieval and loading)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rgbClr val="FF6600"/>
                </a:buClr>
                <a:buSzPts val="1700"/>
                <a:buFont typeface="Libre Franklin"/>
                <a:buNone/>
              </a:pPr>
              <a:r>
                <a:rPr b="0" i="0" lang="en-US" sz="1700" u="none" cap="none" strike="noStrike">
                  <a:solidFill>
                    <a:srgbClr val="FF66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 Storage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rgbClr val="FF6600"/>
                </a:buClr>
                <a:buSzPts val="1700"/>
                <a:buFont typeface="Libre Franklin"/>
                <a:buNone/>
              </a:pPr>
              <a:r>
                <a:rPr b="0" i="0" lang="en-US" sz="1700" u="none" cap="none" strike="noStrike">
                  <a:solidFill>
                    <a:srgbClr val="FF66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Test cases</a:t>
              </a:r>
              <a:endParaRPr b="0" i="0" sz="1700" u="none" cap="none" strike="noStrike">
                <a:solidFill>
                  <a:srgbClr val="FF66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rgbClr val="FF6600"/>
                </a:buClr>
                <a:buSzPts val="1700"/>
                <a:buFont typeface="Libre Franklin"/>
                <a:buNone/>
              </a:pPr>
              <a:r>
                <a:rPr lang="en-US" sz="1700">
                  <a:solidFill>
                    <a:srgbClr val="FF66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Security</a:t>
              </a:r>
              <a:endParaRPr sz="1700">
                <a:solidFill>
                  <a:srgbClr val="FF66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ideSlide_March2017.jpg" id="222" name="Google Shape;2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41" y="1885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9"/>
          <p:cNvSpPr txBox="1"/>
          <p:nvPr>
            <p:ph type="title"/>
          </p:nvPr>
        </p:nvSpPr>
        <p:spPr>
          <a:xfrm>
            <a:off x="2603681" y="5204617"/>
            <a:ext cx="33009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03F"/>
              </a:buClr>
              <a:buSzPts val="3000"/>
              <a:buFont typeface="Bookman Old Style"/>
              <a:buNone/>
            </a:pPr>
            <a:r>
              <a:rPr b="1" lang="en-US" sz="3000">
                <a:solidFill>
                  <a:srgbClr val="AC703F"/>
                </a:solidFill>
              </a:rPr>
              <a:t>Screenshot</a:t>
            </a:r>
            <a:endParaRPr/>
          </a:p>
        </p:txBody>
      </p:sp>
      <p:sp>
        <p:nvSpPr>
          <p:cNvPr id="224" name="Google Shape;224;p9"/>
          <p:cNvSpPr txBox="1"/>
          <p:nvPr/>
        </p:nvSpPr>
        <p:spPr>
          <a:xfrm>
            <a:off x="2799031" y="18856"/>
            <a:ext cx="3300813" cy="6648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03F"/>
              </a:buClr>
              <a:buSzPts val="3000"/>
              <a:buFont typeface="Bookman Old Style"/>
              <a:buNone/>
            </a:pPr>
            <a:r>
              <a:rPr b="1" i="0" lang="en-US" sz="3000" u="none" cap="none" strike="noStrike">
                <a:solidFill>
                  <a:srgbClr val="AC70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Pint Size App</a:t>
            </a:r>
            <a:endParaRPr/>
          </a:p>
        </p:txBody>
      </p:sp>
      <p:pic>
        <p:nvPicPr>
          <p:cNvPr id="225" name="Google Shape;22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48" y="545575"/>
            <a:ext cx="2169300" cy="471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4925" y="606962"/>
            <a:ext cx="2270275" cy="46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9525" y="606950"/>
            <a:ext cx="2169300" cy="462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38525" y="683700"/>
            <a:ext cx="2169300" cy="4511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etrospectVTI">
  <a:themeElements>
    <a:clrScheme name="AnalogousFromRegularSeed_2SEEDS">
      <a:dk1>
        <a:srgbClr val="000000"/>
      </a:dk1>
      <a:lt1>
        <a:srgbClr val="FFFFFF"/>
      </a:lt1>
      <a:dk2>
        <a:srgbClr val="413224"/>
      </a:dk2>
      <a:lt2>
        <a:srgbClr val="E2E5E8"/>
      </a:lt2>
      <a:accent1>
        <a:srgbClr val="B1753B"/>
      </a:accent1>
      <a:accent2>
        <a:srgbClr val="C3564D"/>
      </a:accent2>
      <a:accent3>
        <a:srgbClr val="AFA545"/>
      </a:accent3>
      <a:accent4>
        <a:srgbClr val="3BB1AA"/>
      </a:accent4>
      <a:accent5>
        <a:srgbClr val="4D99C3"/>
      </a:accent5>
      <a:accent6>
        <a:srgbClr val="435DB5"/>
      </a:accent6>
      <a:hlink>
        <a:srgbClr val="4483C0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RetrospectVTI">
  <a:themeElements>
    <a:clrScheme name="AnalogousFromRegularSeed_2SEEDS">
      <a:dk1>
        <a:srgbClr val="000000"/>
      </a:dk1>
      <a:lt1>
        <a:srgbClr val="FFFFFF"/>
      </a:lt1>
      <a:dk2>
        <a:srgbClr val="413224"/>
      </a:dk2>
      <a:lt2>
        <a:srgbClr val="E2E5E8"/>
      </a:lt2>
      <a:accent1>
        <a:srgbClr val="B1753B"/>
      </a:accent1>
      <a:accent2>
        <a:srgbClr val="C3564D"/>
      </a:accent2>
      <a:accent3>
        <a:srgbClr val="AFA545"/>
      </a:accent3>
      <a:accent4>
        <a:srgbClr val="3BB1AA"/>
      </a:accent4>
      <a:accent5>
        <a:srgbClr val="4D99C3"/>
      </a:accent5>
      <a:accent6>
        <a:srgbClr val="435DB5"/>
      </a:accent6>
      <a:hlink>
        <a:srgbClr val="4483C0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2020-06-12T16:54:04Z</dcterms:created>
  <dc:creator>Felix Ikokwu</dc:creator>
</cp:coreProperties>
</file>