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9"/>
  </p:notesMasterIdLst>
  <p:sldIdLst>
    <p:sldId id="256" r:id="rId2"/>
    <p:sldId id="263" r:id="rId3"/>
    <p:sldId id="259" r:id="rId4"/>
    <p:sldId id="265" r:id="rId5"/>
    <p:sldId id="275" r:id="rId6"/>
    <p:sldId id="260" r:id="rId7"/>
    <p:sldId id="267" r:id="rId8"/>
    <p:sldId id="279" r:id="rId9"/>
    <p:sldId id="276" r:id="rId10"/>
    <p:sldId id="261" r:id="rId11"/>
    <p:sldId id="272" r:id="rId12"/>
    <p:sldId id="273" r:id="rId13"/>
    <p:sldId id="270" r:id="rId14"/>
    <p:sldId id="271" r:id="rId15"/>
    <p:sldId id="268" r:id="rId16"/>
    <p:sldId id="278" r:id="rId17"/>
    <p:sldId id="274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72356" autoAdjust="0"/>
  </p:normalViewPr>
  <p:slideViewPr>
    <p:cSldViewPr snapToGrid="0">
      <p:cViewPr varScale="1">
        <p:scale>
          <a:sx n="62" d="100"/>
          <a:sy n="62" d="100"/>
        </p:scale>
        <p:origin x="1488" y="48"/>
      </p:cViewPr>
      <p:guideLst/>
    </p:cSldViewPr>
  </p:slideViewPr>
  <p:outlineViewPr>
    <p:cViewPr>
      <p:scale>
        <a:sx n="33" d="100"/>
        <a:sy n="33" d="100"/>
      </p:scale>
      <p:origin x="0" y="-3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Number</a:t>
            </a:r>
            <a:r>
              <a:rPr lang="en-CA" baseline="0" dirty="0"/>
              <a:t> of SCD patient at RBBD Clinic </a:t>
            </a:r>
          </a:p>
          <a:p>
            <a:pPr>
              <a:defRPr/>
            </a:pPr>
            <a:endParaRPr lang="en-CA" dirty="0"/>
          </a:p>
        </c:rich>
      </c:tx>
      <c:layout>
        <c:manualLayout>
          <c:xMode val="edge"/>
          <c:yMode val="edge"/>
          <c:x val="0.29867237508964611"/>
          <c:y val="1.3323853074531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19</c:v>
                </c:pt>
                <c:pt idx="1">
                  <c:v>26</c:v>
                </c:pt>
                <c:pt idx="2">
                  <c:v>35</c:v>
                </c:pt>
                <c:pt idx="3">
                  <c:v>42</c:v>
                </c:pt>
                <c:pt idx="4">
                  <c:v>59</c:v>
                </c:pt>
                <c:pt idx="5">
                  <c:v>68</c:v>
                </c:pt>
                <c:pt idx="6">
                  <c:v>89</c:v>
                </c:pt>
                <c:pt idx="7">
                  <c:v>108</c:v>
                </c:pt>
                <c:pt idx="8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B-4DA7-8DD3-B167244855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5E1B-4DA7-8DD3-B167244855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5E1B-4DA7-8DD3-B16724485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727424"/>
        <c:axId val="361728208"/>
      </c:barChart>
      <c:catAx>
        <c:axId val="36172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728208"/>
        <c:crosses val="autoZero"/>
        <c:auto val="1"/>
        <c:lblAlgn val="ctr"/>
        <c:lblOffset val="100"/>
        <c:noMultiLvlLbl val="0"/>
      </c:catAx>
      <c:valAx>
        <c:axId val="36172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72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1ACCAE-47FF-446F-A4B9-A0A19F03F339}" type="datetimeFigureOut">
              <a:rPr lang="en-CA" smtClean="0"/>
              <a:t>2020-09-01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3DD8CB-B004-4AB2-92AC-D73E8B076A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83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 pleasure</a:t>
            </a:r>
            <a:r>
              <a:rPr lang="en-US" baseline="0" dirty="0"/>
              <a:t> to be here and would like to say thank you to the Sickle Cell foundations of Alberta for the invite to speak to day.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DD8CB-B004-4AB2-92AC-D73E8B076A1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0111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21th</a:t>
            </a:r>
            <a:r>
              <a:rPr lang="en-CA" baseline="0" dirty="0"/>
              <a:t> century </a:t>
            </a:r>
            <a:r>
              <a:rPr lang="en-CA" dirty="0"/>
              <a:t>Nursing is more than just following doctors' orders- and providing care to patients.</a:t>
            </a:r>
          </a:p>
          <a:p>
            <a:pPr defTabSz="931774">
              <a:defRPr/>
            </a:pPr>
            <a:endParaRPr lang="en-CA" dirty="0"/>
          </a:p>
          <a:p>
            <a:pPr defTabSz="931774">
              <a:defRPr/>
            </a:pPr>
            <a:r>
              <a:rPr lang="en-CA" dirty="0"/>
              <a:t>As I noted in the previous slide, with</a:t>
            </a:r>
            <a:r>
              <a:rPr lang="en-CA" baseline="0" dirty="0"/>
              <a:t> using the primary nursing model </a:t>
            </a:r>
            <a:r>
              <a:rPr lang="en-CA" dirty="0"/>
              <a:t>the nurse is responsible for the </a:t>
            </a:r>
            <a:r>
              <a:rPr lang="en-US" dirty="0">
                <a:solidFill>
                  <a:srgbClr val="2D2E2E"/>
                </a:solidFill>
                <a:latin typeface="Open Sans"/>
              </a:rPr>
              <a:t>planning, implementing, evaluating and management of care. And thus take on many roles within this position. </a:t>
            </a:r>
          </a:p>
          <a:p>
            <a:endParaRPr lang="en-CA" dirty="0"/>
          </a:p>
          <a:p>
            <a:r>
              <a:rPr lang="en-CA" dirty="0"/>
              <a:t>In the next few slides I will go over</a:t>
            </a:r>
            <a:r>
              <a:rPr lang="en-CA" baseline="0" dirty="0"/>
              <a:t> the role in more detail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DD8CB-B004-4AB2-92AC-D73E8B076A1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5689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Nurses as Care providers</a:t>
            </a:r>
            <a:r>
              <a:rPr lang="en-US" baseline="0" dirty="0"/>
              <a:t> : </a:t>
            </a:r>
            <a:endParaRPr lang="en-US" dirty="0"/>
          </a:p>
          <a:p>
            <a:endParaRPr lang="en-US" dirty="0"/>
          </a:p>
          <a:p>
            <a:r>
              <a:rPr lang="en-US" dirty="0"/>
              <a:t>Nurses are the first point of contact for most patients in our clinic </a:t>
            </a:r>
          </a:p>
          <a:p>
            <a:endParaRPr lang="en-US" dirty="0"/>
          </a:p>
          <a:p>
            <a:r>
              <a:rPr lang="en-US" dirty="0"/>
              <a:t>We Triage phone calls and provide advise</a:t>
            </a:r>
          </a:p>
          <a:p>
            <a:endParaRPr lang="en-US" dirty="0"/>
          </a:p>
          <a:p>
            <a:r>
              <a:rPr lang="en-US" dirty="0"/>
              <a:t>We</a:t>
            </a:r>
            <a:r>
              <a:rPr lang="en-US" baseline="0" dirty="0"/>
              <a:t> are</a:t>
            </a:r>
            <a:r>
              <a:rPr lang="en-US" dirty="0"/>
              <a:t> available via phone or email</a:t>
            </a:r>
          </a:p>
          <a:p>
            <a:endParaRPr lang="en-US" dirty="0"/>
          </a:p>
          <a:p>
            <a:r>
              <a:rPr lang="en-US" dirty="0"/>
              <a:t>When a patient is</a:t>
            </a:r>
            <a:r>
              <a:rPr lang="en-US" baseline="0" dirty="0"/>
              <a:t> admitted to our center, we make a point to go see the patient</a:t>
            </a:r>
            <a:r>
              <a:rPr lang="en-US" dirty="0"/>
              <a:t> to ensure that all</a:t>
            </a:r>
            <a:r>
              <a:rPr lang="en-US" baseline="0" dirty="0"/>
              <a:t> their</a:t>
            </a:r>
            <a:r>
              <a:rPr lang="en-US" dirty="0"/>
              <a:t> needs are met. </a:t>
            </a:r>
          </a:p>
          <a:p>
            <a:endParaRPr lang="en-US" dirty="0"/>
          </a:p>
          <a:p>
            <a:r>
              <a:rPr lang="en-US" dirty="0"/>
              <a:t>We Arrange for bloodwork, and DI test </a:t>
            </a:r>
          </a:p>
          <a:p>
            <a:endParaRPr lang="en-US" dirty="0"/>
          </a:p>
          <a:p>
            <a:r>
              <a:rPr lang="en-US" dirty="0"/>
              <a:t>We Referral the patient to other sub </a:t>
            </a:r>
            <a:r>
              <a:rPr lang="en-US" dirty="0" err="1"/>
              <a:t>specialities</a:t>
            </a:r>
            <a:r>
              <a:rPr lang="en-US" dirty="0"/>
              <a:t> as necessary </a:t>
            </a:r>
          </a:p>
          <a:p>
            <a:endParaRPr lang="en-US" dirty="0"/>
          </a:p>
          <a:p>
            <a:r>
              <a:rPr lang="en-US" dirty="0"/>
              <a:t>We Coordinate care for procedure ( RBCX, </a:t>
            </a:r>
            <a:r>
              <a:rPr lang="en-US" dirty="0" err="1"/>
              <a:t>Sx</a:t>
            </a:r>
            <a:r>
              <a:rPr lang="en-US" dirty="0"/>
              <a:t>)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Consult with other team members whenever</a:t>
            </a:r>
            <a:r>
              <a:rPr lang="en-US" baseline="0" dirty="0"/>
              <a:t> necessary 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DD8CB-B004-4AB2-92AC-D73E8B076A1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0788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Our role as an educator consist of ……</a:t>
            </a:r>
          </a:p>
          <a:p>
            <a:endParaRPr lang="en-CA" dirty="0"/>
          </a:p>
          <a:p>
            <a:endParaRPr lang="en-US" dirty="0"/>
          </a:p>
          <a:p>
            <a:r>
              <a:rPr lang="en-US" dirty="0"/>
              <a:t>Educating inpatient staff on SCD and patient needs</a:t>
            </a:r>
          </a:p>
          <a:p>
            <a:endParaRPr lang="en-US" dirty="0"/>
          </a:p>
          <a:p>
            <a:r>
              <a:rPr lang="en-US" dirty="0"/>
              <a:t>Educating the Emergency Department.</a:t>
            </a:r>
          </a:p>
          <a:p>
            <a:r>
              <a:rPr lang="en-US" dirty="0"/>
              <a:t>We Provide education during their mandatory educational sessions</a:t>
            </a:r>
          </a:p>
          <a:p>
            <a:r>
              <a:rPr lang="en-US" dirty="0"/>
              <a:t>We Meet with the educators and manager to brainstorm about way to help improve the care these patient receive in ED</a:t>
            </a:r>
          </a:p>
          <a:p>
            <a:r>
              <a:rPr lang="en-US" dirty="0"/>
              <a:t>We just created Individualized pain protocol in the patients electronic medical chart……</a:t>
            </a:r>
          </a:p>
          <a:p>
            <a:endParaRPr lang="en-US" dirty="0"/>
          </a:p>
          <a:p>
            <a:r>
              <a:rPr lang="en-US" dirty="0"/>
              <a:t>Educating patients</a:t>
            </a:r>
          </a:p>
          <a:p>
            <a:r>
              <a:rPr lang="en-US" dirty="0"/>
              <a:t>One on one during clinic visits</a:t>
            </a:r>
          </a:p>
          <a:p>
            <a:r>
              <a:rPr lang="en-US" dirty="0"/>
              <a:t>On line educational sessions </a:t>
            </a:r>
          </a:p>
          <a:p>
            <a:endParaRPr lang="en-US" dirty="0"/>
          </a:p>
          <a:p>
            <a:r>
              <a:rPr lang="en-US" dirty="0"/>
              <a:t>Every interaction with the patient and </a:t>
            </a:r>
          </a:p>
          <a:p>
            <a:r>
              <a:rPr lang="en-US" dirty="0"/>
              <a:t>inpatient staff is an opportunity for teaching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DD8CB-B004-4AB2-92AC-D73E8B076A1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4043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CA" dirty="0"/>
              <a:t>As I noted before collaboration is key</a:t>
            </a:r>
          </a:p>
          <a:p>
            <a:pPr defTabSz="931774">
              <a:defRPr/>
            </a:pPr>
            <a:endParaRPr lang="en-CA" dirty="0"/>
          </a:p>
          <a:p>
            <a:pPr defTabSz="931774">
              <a:defRPr/>
            </a:pPr>
            <a:r>
              <a:rPr lang="en-CA" dirty="0"/>
              <a:t>I am currently on several committees and working groups.  We have recently established an advisory committee. This consist of </a:t>
            </a:r>
            <a:r>
              <a:rPr lang="en-CA" dirty="0" err="1"/>
              <a:t>Dr</a:t>
            </a:r>
            <a:r>
              <a:rPr lang="en-CA" dirty="0"/>
              <a:t> Rydz, myself, our clinical social worker, members of the SCFA Calgary chapter and several patients</a:t>
            </a:r>
          </a:p>
          <a:p>
            <a:r>
              <a:rPr lang="en-US" dirty="0"/>
              <a:t>We have Regular meetings </a:t>
            </a:r>
          </a:p>
          <a:p>
            <a:r>
              <a:rPr lang="en-US" dirty="0"/>
              <a:t>And Consult on issues, review of new policies or educational material </a:t>
            </a:r>
          </a:p>
          <a:p>
            <a:endParaRPr lang="en-US" dirty="0"/>
          </a:p>
          <a:p>
            <a:r>
              <a:rPr lang="en-US" dirty="0"/>
              <a:t>Established a working group with the SCFA-Calgary Chapter </a:t>
            </a:r>
          </a:p>
          <a:p>
            <a:r>
              <a:rPr lang="en-US" dirty="0"/>
              <a:t>Regular meetings</a:t>
            </a:r>
          </a:p>
          <a:p>
            <a:r>
              <a:rPr lang="en-US" dirty="0"/>
              <a:t>We have been a key point of contacting our patient and sending out information, flyer, emails, </a:t>
            </a:r>
            <a:r>
              <a:rPr lang="en-US" dirty="0" err="1"/>
              <a:t>etc</a:t>
            </a:r>
            <a:r>
              <a:rPr lang="en-US" dirty="0"/>
              <a:t> on events, newsletters, from the chapter.  </a:t>
            </a:r>
          </a:p>
          <a:p>
            <a:endParaRPr lang="en-US" dirty="0"/>
          </a:p>
          <a:p>
            <a:r>
              <a:rPr lang="en-US" dirty="0"/>
              <a:t>I have been involved in the working groups with other specialist , collaborating, and create guideline to improve the quality of care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Always looking for input from patients and ways to improve the quality of care for our patients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DD8CB-B004-4AB2-92AC-D73E8B076A1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566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Certainly</a:t>
            </a:r>
            <a:r>
              <a:rPr lang="en-US" baseline="0" dirty="0"/>
              <a:t> over the years there hasn’t been much in terms of research from nurses, but like may other things, there is a shift  and so over the last decade or so, nurse have been encouraged to participate in more research. </a:t>
            </a:r>
            <a:endParaRPr lang="en-US" dirty="0"/>
          </a:p>
          <a:p>
            <a:endParaRPr lang="en-US" dirty="0"/>
          </a:p>
          <a:p>
            <a:r>
              <a:rPr lang="en-US" dirty="0"/>
              <a:t>I am very honored</a:t>
            </a:r>
            <a:r>
              <a:rPr lang="en-US" baseline="0" dirty="0"/>
              <a:t> to be working in the area of research as a co investigator to </a:t>
            </a:r>
            <a:r>
              <a:rPr lang="en-US" baseline="0" dirty="0" err="1"/>
              <a:t>Dr</a:t>
            </a:r>
            <a:r>
              <a:rPr lang="en-US" baseline="0" dirty="0"/>
              <a:t> Natalia Rydz.</a:t>
            </a:r>
          </a:p>
          <a:p>
            <a:endParaRPr lang="en-US" baseline="0" dirty="0"/>
          </a:p>
          <a:p>
            <a:pPr>
              <a:defRPr/>
            </a:pPr>
            <a:r>
              <a:rPr lang="en-US" altLang="en-US" baseline="0" dirty="0"/>
              <a:t>Currently we have 2 Sickle cell disease projects on the go </a:t>
            </a:r>
          </a:p>
          <a:p>
            <a:pPr>
              <a:defRPr/>
            </a:pPr>
            <a:endParaRPr lang="en-CA" altLang="en-US" dirty="0"/>
          </a:p>
          <a:p>
            <a:pPr>
              <a:defRPr/>
            </a:pPr>
            <a:r>
              <a:rPr lang="en-CA" altLang="en-US" dirty="0"/>
              <a:t>SCD and Pain Tool</a:t>
            </a:r>
          </a:p>
          <a:p>
            <a:pPr lvl="1">
              <a:defRPr/>
            </a:pPr>
            <a:r>
              <a:rPr lang="en-CA" altLang="en-US" dirty="0"/>
              <a:t>Developing a pain </a:t>
            </a:r>
            <a:r>
              <a:rPr lang="en-US" altLang="en-US" dirty="0"/>
              <a:t>questionnaire</a:t>
            </a:r>
            <a:r>
              <a:rPr lang="en-CA" altLang="en-US" dirty="0"/>
              <a:t> that will help not only the patients</a:t>
            </a:r>
            <a:r>
              <a:rPr lang="en-CA" altLang="en-US" baseline="0" dirty="0"/>
              <a:t> describe their pain, but also to </a:t>
            </a:r>
            <a:r>
              <a:rPr lang="en-CA" altLang="en-US" dirty="0"/>
              <a:t>assist clinicians in understanding patients pain and to help develop an</a:t>
            </a:r>
            <a:r>
              <a:rPr lang="en-CA" altLang="en-US" baseline="0" dirty="0"/>
              <a:t> </a:t>
            </a:r>
            <a:r>
              <a:rPr lang="en-CA" altLang="en-US" dirty="0"/>
              <a:t>effective individualized  treatment plan</a:t>
            </a:r>
          </a:p>
          <a:p>
            <a:pPr>
              <a:defRPr/>
            </a:pPr>
            <a:endParaRPr lang="en-CA" altLang="en-US" dirty="0"/>
          </a:p>
          <a:p>
            <a:pPr>
              <a:defRPr/>
            </a:pPr>
            <a:r>
              <a:rPr lang="en-CA" altLang="en-US" dirty="0"/>
              <a:t>SCD and HU</a:t>
            </a:r>
          </a:p>
          <a:p>
            <a:pPr lvl="1">
              <a:defRPr/>
            </a:pPr>
            <a:r>
              <a:rPr lang="en-CA" altLang="en-US" dirty="0"/>
              <a:t>Received funding from </a:t>
            </a:r>
            <a:r>
              <a:rPr lang="en-US" altLang="en-US" dirty="0"/>
              <a:t>Sickle Cell Disease Association of Canada for this project </a:t>
            </a:r>
            <a:r>
              <a:rPr lang="en-US" altLang="en-US" baseline="0" dirty="0"/>
              <a:t> – so I would like to say a big thank you to them for their support. </a:t>
            </a:r>
            <a:endParaRPr lang="en-CA" altLang="en-US" dirty="0"/>
          </a:p>
          <a:p>
            <a:pPr lvl="1">
              <a:defRPr/>
            </a:pPr>
            <a:r>
              <a:rPr lang="en-CA" altLang="en-US" dirty="0"/>
              <a:t>Looking at the barriers for compliance to HU </a:t>
            </a:r>
          </a:p>
          <a:p>
            <a:pPr lvl="1">
              <a:defRPr/>
            </a:pPr>
            <a:r>
              <a:rPr lang="en-CA" altLang="en-US" dirty="0"/>
              <a:t>Developing a variety of education tools to assist with HU teaching.</a:t>
            </a:r>
          </a:p>
          <a:p>
            <a:pPr lvl="1">
              <a:defRPr/>
            </a:pPr>
            <a:r>
              <a:rPr lang="en-CA" altLang="en-US" dirty="0"/>
              <a:t>Developing a guideline/protocol  for nurses or pharmacist to help patient get to MTD quickly.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DD8CB-B004-4AB2-92AC-D73E8B076A1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7081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CA" dirty="0"/>
              <a:t>I am excited to see what the futures holds for</a:t>
            </a:r>
            <a:r>
              <a:rPr lang="en-CA" baseline="0" dirty="0"/>
              <a:t> those with sickle cell disease.  </a:t>
            </a:r>
          </a:p>
          <a:p>
            <a:pPr defTabSz="931774"/>
            <a:endParaRPr lang="en-CA" baseline="0" dirty="0"/>
          </a:p>
          <a:p>
            <a:pPr defTabSz="931774"/>
            <a:r>
              <a:rPr lang="en-CA" baseline="0" dirty="0"/>
              <a:t>As you know we are making advances with treatment in BMT, and gene therapy, as well as new medication that have just been approved in the USA</a:t>
            </a:r>
          </a:p>
          <a:p>
            <a:pPr defTabSz="931774"/>
            <a:endParaRPr lang="en-CA" baseline="0" dirty="0"/>
          </a:p>
          <a:p>
            <a:pPr defTabSz="931774"/>
            <a:r>
              <a:rPr lang="en-CA" baseline="0" dirty="0"/>
              <a:t>We certainly need to continue with </a:t>
            </a:r>
            <a:r>
              <a:rPr lang="en-CA" altLang="en-US" dirty="0"/>
              <a:t>Ongoing research and clinical trial for new treatment.  </a:t>
            </a:r>
          </a:p>
          <a:p>
            <a:pPr defTabSz="931774"/>
            <a:endParaRPr lang="en-CA" altLang="en-US" dirty="0"/>
          </a:p>
          <a:p>
            <a:pPr defTabSz="931774"/>
            <a:r>
              <a:rPr lang="en-CA" altLang="en-US" dirty="0"/>
              <a:t>We need to continue to advocate, collaborate and work together to create guidelines that will improve the care </a:t>
            </a:r>
            <a:endParaRPr lang="en-CA" dirty="0"/>
          </a:p>
          <a:p>
            <a:endParaRPr lang="en-CA" dirty="0"/>
          </a:p>
          <a:p>
            <a:r>
              <a:rPr lang="en-CA" dirty="0"/>
              <a:t>I am truly blessed to be part of this amazing team, and to be a part of all the great work that be done at our clinic.  </a:t>
            </a:r>
          </a:p>
          <a:p>
            <a:endParaRPr lang="en-CA" dirty="0"/>
          </a:p>
          <a:p>
            <a:r>
              <a:rPr lang="en-CA" dirty="0"/>
              <a:t>We will certainly continue to work hard to improve the care for SCD.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DD8CB-B004-4AB2-92AC-D73E8B076A1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6023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DD8CB-B004-4AB2-92AC-D73E8B076A1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389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DD8CB-B004-4AB2-92AC-D73E8B076A1F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266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dirty="0"/>
              <a:t>The term </a:t>
            </a:r>
            <a:r>
              <a:rPr lang="en-CA" altLang="en-US" i="1" dirty="0"/>
              <a:t>sickle cell disease</a:t>
            </a:r>
            <a:r>
              <a:rPr lang="en-CA" altLang="en-US" dirty="0"/>
              <a:t> (SCD) describes a group of inherited red blood cell disorders. People with SCD have abnormal hemoglobin, called </a:t>
            </a:r>
            <a:r>
              <a:rPr lang="en-CA" altLang="en-US" i="1" dirty="0"/>
              <a:t>hemoglobin S or </a:t>
            </a:r>
            <a:r>
              <a:rPr lang="en-CA" altLang="en-US" dirty="0"/>
              <a:t>sickle hemoglobin, in their red blood cells.</a:t>
            </a:r>
          </a:p>
          <a:p>
            <a:pPr>
              <a:lnSpc>
                <a:spcPct val="90000"/>
              </a:lnSpc>
            </a:pPr>
            <a:endParaRPr lang="en-CA" altLang="en-US" dirty="0"/>
          </a:p>
          <a:p>
            <a:pPr>
              <a:lnSpc>
                <a:spcPct val="90000"/>
              </a:lnSpc>
            </a:pPr>
            <a:r>
              <a:rPr lang="en-CA" altLang="en-US" dirty="0"/>
              <a:t>Sickle-shaped cells are not flexible and can stick to vessel walls, causing a blockage that slows or stops the flow of blood. When this happens, oxygen can’t reach nearby tissues.</a:t>
            </a:r>
          </a:p>
          <a:p>
            <a:endParaRPr lang="en-CA" dirty="0"/>
          </a:p>
          <a:p>
            <a:r>
              <a:rPr lang="en-CA" dirty="0"/>
              <a:t>As we know, The red cell sickling and poor oxygen delivery can cause severe pain and organ damage. </a:t>
            </a:r>
          </a:p>
          <a:p>
            <a:endParaRPr lang="en-CA" dirty="0"/>
          </a:p>
          <a:p>
            <a:r>
              <a:rPr lang="en-CA" dirty="0"/>
              <a:t>Over a lifetime, SCD can harm every</a:t>
            </a:r>
            <a:r>
              <a:rPr lang="en-CA" baseline="0" dirty="0"/>
              <a:t> single organ in the body/  </a:t>
            </a:r>
          </a:p>
          <a:p>
            <a:endParaRPr lang="en-US" dirty="0"/>
          </a:p>
          <a:p>
            <a:r>
              <a:rPr lang="en-US" dirty="0"/>
              <a:t>By age 50, 50% of SCD patients had documented end organ damage</a:t>
            </a:r>
            <a:endParaRPr lang="en-CA" altLang="en-US" dirty="0"/>
          </a:p>
          <a:p>
            <a:pPr>
              <a:lnSpc>
                <a:spcPct val="90000"/>
              </a:lnSpc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DD8CB-B004-4AB2-92AC-D73E8B076A1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886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As you just heard from </a:t>
            </a:r>
            <a:r>
              <a:rPr lang="en-CA" dirty="0" err="1"/>
              <a:t>Dr</a:t>
            </a:r>
            <a:r>
              <a:rPr lang="en-CA" dirty="0"/>
              <a:t> Turner</a:t>
            </a:r>
            <a:r>
              <a:rPr lang="en-CA" baseline="0" dirty="0"/>
              <a:t>, that have been many discoveries and advancement of sickle cell disease over the last century.   And as such the management of Sickle cell disease has also advanced over the century </a:t>
            </a:r>
            <a:endParaRPr lang="en-CA" dirty="0"/>
          </a:p>
          <a:p>
            <a:endParaRPr lang="en-US" dirty="0"/>
          </a:p>
          <a:p>
            <a:r>
              <a:rPr lang="en-US" dirty="0"/>
              <a:t>Many patients living with SCD have been or are unfortunately</a:t>
            </a:r>
            <a:r>
              <a:rPr lang="en-US" baseline="0" dirty="0"/>
              <a:t> </a:t>
            </a:r>
            <a:r>
              <a:rPr lang="en-US" dirty="0"/>
              <a:t>still under the care of a single care provider,</a:t>
            </a:r>
            <a:r>
              <a:rPr lang="en-US" baseline="0" dirty="0"/>
              <a:t> weather that be a single hematologist or family physician, or some other primary care provider. </a:t>
            </a:r>
            <a:endParaRPr lang="en-US" dirty="0"/>
          </a:p>
          <a:p>
            <a:endParaRPr lang="en-US" dirty="0"/>
          </a:p>
          <a:p>
            <a:r>
              <a:rPr lang="en-US" dirty="0"/>
              <a:t>Certainly</a:t>
            </a:r>
            <a:r>
              <a:rPr lang="en-US" baseline="0" dirty="0"/>
              <a:t> I believe that the t</a:t>
            </a:r>
            <a:r>
              <a:rPr lang="en-US" dirty="0"/>
              <a:t>reatment of sickle cell disease has become more than just treating pain-</a:t>
            </a:r>
            <a:r>
              <a:rPr lang="en-US" baseline="0" dirty="0"/>
              <a:t> although that is still a very important aspect.  There is more emphasize put on p</a:t>
            </a:r>
            <a:r>
              <a:rPr lang="en-US" dirty="0"/>
              <a:t>revention and  continuous monitoring. </a:t>
            </a:r>
          </a:p>
          <a:p>
            <a:endParaRPr lang="en-US" dirty="0"/>
          </a:p>
          <a:p>
            <a:r>
              <a:rPr lang="en-US" dirty="0"/>
              <a:t>In the last decade, there has been a greater shift toward patient/family center care and collaboration, with</a:t>
            </a:r>
            <a:r>
              <a:rPr lang="en-US" baseline="0" dirty="0"/>
              <a:t> </a:t>
            </a:r>
            <a:r>
              <a:rPr lang="en-US" dirty="0"/>
              <a:t>patient engagement/involvement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DD8CB-B004-4AB2-92AC-D73E8B076A1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7463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the next few slides I will present our clinic- and what we are doing for SCD care, and how  we feel these models have impact the care we provide</a:t>
            </a:r>
            <a:r>
              <a:rPr lang="en-CA" baseline="0" dirty="0"/>
              <a:t> to our Sickle cell population</a:t>
            </a:r>
          </a:p>
          <a:p>
            <a:endParaRPr lang="en-CA" baseline="0" dirty="0"/>
          </a:p>
          <a:p>
            <a:r>
              <a:rPr lang="en-US" dirty="0"/>
              <a:t>Established in 2007</a:t>
            </a:r>
          </a:p>
          <a:p>
            <a:endParaRPr lang="en-US" dirty="0"/>
          </a:p>
          <a:p>
            <a:r>
              <a:rPr lang="en-US" dirty="0"/>
              <a:t>Mix of bleeding disorder patients  and </a:t>
            </a:r>
            <a:r>
              <a:rPr lang="en-US" dirty="0" err="1"/>
              <a:t>hemoglobinopathy</a:t>
            </a:r>
            <a:r>
              <a:rPr lang="en-US" dirty="0"/>
              <a:t> patients</a:t>
            </a:r>
          </a:p>
          <a:p>
            <a:endParaRPr lang="en-US" dirty="0"/>
          </a:p>
          <a:p>
            <a:r>
              <a:rPr lang="en-US" dirty="0"/>
              <a:t>Comprehensive care model</a:t>
            </a:r>
          </a:p>
          <a:p>
            <a:endParaRPr lang="en-US" dirty="0"/>
          </a:p>
          <a:p>
            <a:r>
              <a:rPr lang="en-US" dirty="0"/>
              <a:t>Primary nursing model</a:t>
            </a:r>
          </a:p>
          <a:p>
            <a:endParaRPr lang="en-US" dirty="0"/>
          </a:p>
          <a:p>
            <a:r>
              <a:rPr lang="en-US" dirty="0"/>
              <a:t>I will talk more about these 2 specific models in the next few slides</a:t>
            </a:r>
            <a:endParaRPr lang="en-CA" baseline="0" dirty="0"/>
          </a:p>
          <a:p>
            <a:endParaRPr lang="en-CA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DD8CB-B004-4AB2-92AC-D73E8B076A1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1769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First I would just like to show</a:t>
            </a:r>
            <a:r>
              <a:rPr lang="en-CA" baseline="0" dirty="0"/>
              <a:t> </a:t>
            </a:r>
            <a:r>
              <a:rPr lang="en-CA" dirty="0"/>
              <a:t>the growth</a:t>
            </a:r>
            <a:r>
              <a:rPr lang="en-CA" baseline="0" dirty="0"/>
              <a:t> of Sickle cell patients in our clinic. 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/>
              <a:t>We have certainly grown in numbers</a:t>
            </a:r>
            <a:r>
              <a:rPr lang="en-CA" baseline="0" dirty="0"/>
              <a:t> </a:t>
            </a:r>
            <a:r>
              <a:rPr lang="en-CA" dirty="0"/>
              <a:t>over the years.  We continue to get referral on a weekly basis. </a:t>
            </a:r>
          </a:p>
          <a:p>
            <a:endParaRPr lang="en-CA" dirty="0"/>
          </a:p>
          <a:p>
            <a:r>
              <a:rPr lang="en-CA" dirty="0"/>
              <a:t>On top of the referrals we receive from family doctors and other specialities - We also have young adults that transition</a:t>
            </a:r>
            <a:r>
              <a:rPr lang="en-CA" baseline="0" dirty="0"/>
              <a:t> from the pediatric center and </a:t>
            </a:r>
            <a:r>
              <a:rPr lang="en-CA" dirty="0"/>
              <a:t>anticipate another 35 kids who will be ready to transition in the next couple of years.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DD8CB-B004-4AB2-92AC-D73E8B076A1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799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 as I mentioned</a:t>
            </a:r>
            <a:r>
              <a:rPr lang="en-CA" baseline="0" dirty="0"/>
              <a:t> earlier our clinic has taken on a comprehensive care model approach. </a:t>
            </a:r>
          </a:p>
          <a:p>
            <a:endParaRPr lang="en-CA" baseline="0" dirty="0"/>
          </a:p>
          <a:p>
            <a:pPr defTabSz="931774"/>
            <a:r>
              <a:rPr lang="en-CA" baseline="0" dirty="0"/>
              <a:t>This model is a </a:t>
            </a:r>
            <a:r>
              <a:rPr lang="en-US" altLang="en-US" dirty="0"/>
              <a:t>holistic, multidisciplinary management approach</a:t>
            </a:r>
          </a:p>
          <a:p>
            <a:endParaRPr lang="en-CA" dirty="0"/>
          </a:p>
          <a:p>
            <a:r>
              <a:rPr lang="en-CA" dirty="0"/>
              <a:t>Although this model</a:t>
            </a:r>
            <a:r>
              <a:rPr lang="en-CA" baseline="0" dirty="0"/>
              <a:t> is used widely around the world , our clinic </a:t>
            </a:r>
            <a:r>
              <a:rPr lang="en-CA" dirty="0"/>
              <a:t>adapted the model used by the hemophilia centres in Canada</a:t>
            </a:r>
            <a:r>
              <a:rPr lang="en-CA" baseline="0" dirty="0"/>
              <a:t>, which has been around for a while and seems to work very </a:t>
            </a:r>
            <a:r>
              <a:rPr lang="en-CA" dirty="0"/>
              <a:t>well.  </a:t>
            </a:r>
          </a:p>
          <a:p>
            <a:endParaRPr lang="en-CA" dirty="0"/>
          </a:p>
          <a:p>
            <a:pPr defTabSz="931774">
              <a:defRPr/>
            </a:pPr>
            <a:r>
              <a:rPr lang="en-US" dirty="0"/>
              <a:t>Our clinic currently consist of 4 physicians, 3 nurses, unit clerk, physio, 2 psychologist, pharmacist and a social worker. </a:t>
            </a:r>
            <a:endParaRPr lang="en-US" altLang="en-US" dirty="0"/>
          </a:p>
          <a:p>
            <a:endParaRPr lang="en-CA" dirty="0"/>
          </a:p>
          <a:p>
            <a:r>
              <a:rPr lang="en-CA" dirty="0"/>
              <a:t>Its primary focus is on individualized treatment and prevention of acute and chronic complications.</a:t>
            </a:r>
          </a:p>
          <a:p>
            <a:endParaRPr lang="en-CA" dirty="0"/>
          </a:p>
          <a:p>
            <a:pPr defTabSz="931774">
              <a:defRPr/>
            </a:pPr>
            <a:r>
              <a:rPr lang="en-US" altLang="en-US" dirty="0"/>
              <a:t>Goal is to reduce the number of hospital admissions and length of hospital stays, and slow down organ damage caused by SCD by continuously monitoring. </a:t>
            </a:r>
          </a:p>
          <a:p>
            <a:pPr defTabSz="931774">
              <a:defRPr/>
            </a:pPr>
            <a:endParaRPr lang="en-US" altLang="en-US" dirty="0"/>
          </a:p>
          <a:p>
            <a:pPr defTabSz="931774">
              <a:defRPr/>
            </a:pPr>
            <a:r>
              <a:rPr lang="en-US" altLang="en-US" dirty="0"/>
              <a:t>It’s all about improvement of patient's care, outcome and </a:t>
            </a:r>
            <a:r>
              <a:rPr lang="en-US" altLang="en-US" dirty="0" err="1"/>
              <a:t>QoL</a:t>
            </a:r>
            <a:endParaRPr lang="en-US" altLang="en-US" dirty="0"/>
          </a:p>
          <a:p>
            <a:endParaRPr lang="en-CA" dirty="0"/>
          </a:p>
          <a:p>
            <a:pPr defTabSz="931774">
              <a:defRPr/>
            </a:pPr>
            <a:endParaRPr lang="en-CA" alt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DD8CB-B004-4AB2-92AC-D73E8B076A1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2404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comprehensive care </a:t>
            </a:r>
            <a:r>
              <a:rPr lang="en-CA" baseline="0" dirty="0"/>
              <a:t> model </a:t>
            </a:r>
            <a:r>
              <a:rPr lang="en-CA" dirty="0"/>
              <a:t>collaboration is key and thus</a:t>
            </a:r>
            <a:r>
              <a:rPr lang="en-CA" baseline="0" dirty="0"/>
              <a:t> w</a:t>
            </a:r>
            <a:r>
              <a:rPr lang="en-CA" dirty="0"/>
              <a:t>e have established a relationship with many specialist outside of our clinic  who have agreed to be involved in the care of our sickle cell patients. </a:t>
            </a:r>
          </a:p>
          <a:p>
            <a:endParaRPr lang="en-CA" dirty="0"/>
          </a:p>
          <a:p>
            <a:r>
              <a:rPr lang="en-CA" dirty="0"/>
              <a:t>They have become our “go </a:t>
            </a:r>
            <a:r>
              <a:rPr lang="en-CA" dirty="0" err="1"/>
              <a:t>to’s</a:t>
            </a:r>
            <a:r>
              <a:rPr lang="en-CA" dirty="0"/>
              <a:t>”</a:t>
            </a:r>
            <a:r>
              <a:rPr lang="en-CA" baseline="0" dirty="0"/>
              <a:t> when ever we need advice or a patient needs a consult. </a:t>
            </a:r>
            <a:endParaRPr lang="en-CA" dirty="0"/>
          </a:p>
          <a:p>
            <a:endParaRPr lang="en-CA" dirty="0"/>
          </a:p>
          <a:p>
            <a:r>
              <a:rPr lang="en-CA" dirty="0"/>
              <a:t>Many of these specialist have also help to </a:t>
            </a:r>
            <a:r>
              <a:rPr lang="en-CA" dirty="0" err="1"/>
              <a:t>creat</a:t>
            </a:r>
            <a:r>
              <a:rPr lang="en-CA" dirty="0"/>
              <a:t>  clinical guidelines to assist our clinic with the care and management of complications.  </a:t>
            </a:r>
          </a:p>
          <a:p>
            <a:endParaRPr lang="en-CA" dirty="0"/>
          </a:p>
          <a:p>
            <a:r>
              <a:rPr lang="en-CA" dirty="0"/>
              <a:t>For example. </a:t>
            </a:r>
          </a:p>
          <a:p>
            <a:r>
              <a:rPr lang="en-CA" dirty="0"/>
              <a:t>** We recently created some guidelines in collaboration with out OB / </a:t>
            </a:r>
            <a:r>
              <a:rPr lang="en-CA" dirty="0" err="1"/>
              <a:t>gyne</a:t>
            </a:r>
            <a:r>
              <a:rPr lang="en-CA" dirty="0"/>
              <a:t> group, for pregnancy in SCD.  </a:t>
            </a:r>
          </a:p>
          <a:p>
            <a:r>
              <a:rPr lang="en-CA" dirty="0"/>
              <a:t>** we have Collaborated</a:t>
            </a:r>
            <a:r>
              <a:rPr lang="en-CA" baseline="0" dirty="0"/>
              <a:t> with the pain clinic to create formal approaches to pain prescriptions </a:t>
            </a:r>
          </a:p>
          <a:p>
            <a:r>
              <a:rPr lang="en-CA" baseline="0" dirty="0"/>
              <a:t>** we have collaborated with Ed to create individualized ED treatment plans </a:t>
            </a:r>
          </a:p>
          <a:p>
            <a:endParaRPr lang="en-CA" baseline="0" dirty="0"/>
          </a:p>
          <a:p>
            <a:r>
              <a:rPr lang="en-CA" baseline="0" dirty="0"/>
              <a:t>We are always looking for ways to improve the care of our patients, 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DD8CB-B004-4AB2-92AC-D73E8B076A1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1776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benefits of Using this type of model gives the patient a medical home, with a group of specialist that is available to give advise during business hours. </a:t>
            </a:r>
          </a:p>
          <a:p>
            <a:endParaRPr lang="en-US" dirty="0"/>
          </a:p>
          <a:p>
            <a:r>
              <a:rPr lang="en-US" dirty="0"/>
              <a:t>The medical system is not easy to navigate – even for those that work in the field.  </a:t>
            </a:r>
          </a:p>
          <a:p>
            <a:endParaRPr lang="en-US" dirty="0"/>
          </a:p>
          <a:p>
            <a:r>
              <a:rPr lang="en-US" dirty="0"/>
              <a:t>So this is a easy access to get the help</a:t>
            </a:r>
            <a:r>
              <a:rPr lang="en-US" baseline="0" dirty="0"/>
              <a:t> that the patient requires in a timely matter, and easier access to other specialists </a:t>
            </a:r>
          </a:p>
          <a:p>
            <a:endParaRPr lang="en-US" baseline="0" dirty="0"/>
          </a:p>
          <a:p>
            <a:r>
              <a:rPr lang="en-US" dirty="0"/>
              <a:t>This type of model also</a:t>
            </a:r>
            <a:r>
              <a:rPr lang="en-US" baseline="0" dirty="0"/>
              <a:t> allows the team to</a:t>
            </a:r>
            <a:r>
              <a:rPr lang="en-US" dirty="0"/>
              <a:t> address not only physical needs, but also mental health concerns, financial or employment concerns, drug coverage concerns,</a:t>
            </a:r>
            <a:r>
              <a:rPr lang="en-US" baseline="0" dirty="0"/>
              <a:t> and so on all in one area</a:t>
            </a:r>
          </a:p>
          <a:p>
            <a:endParaRPr lang="en-US" baseline="0" dirty="0"/>
          </a:p>
          <a:p>
            <a:r>
              <a:rPr lang="en-US" baseline="0" dirty="0"/>
              <a:t>It also helps with quality improvement projects.  Both formal and informal.  And as I mentioned in the previous slide it has benefit the team in creating clinical guidelines – with input from a variety of specialties </a:t>
            </a:r>
            <a:endParaRPr lang="en-US" dirty="0"/>
          </a:p>
          <a:p>
            <a:endParaRPr lang="en-US" dirty="0"/>
          </a:p>
          <a:p>
            <a:pPr defTabSz="931774"/>
            <a:r>
              <a:rPr lang="en-US" dirty="0"/>
              <a:t>Providing this type</a:t>
            </a:r>
            <a:r>
              <a:rPr lang="en-US" baseline="0" dirty="0"/>
              <a:t> of </a:t>
            </a:r>
            <a:r>
              <a:rPr lang="en-US" altLang="en-US" dirty="0"/>
              <a:t>multidisciplinary management approach overall e</a:t>
            </a:r>
            <a:r>
              <a:rPr lang="en-US" dirty="0"/>
              <a:t>nhances the relationship between the patient and the care team.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DD8CB-B004-4AB2-92AC-D73E8B076A1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1400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combination with the comprehensive care model that was just discussed, we have also</a:t>
            </a:r>
            <a:r>
              <a:rPr lang="en-CA" baseline="0" dirty="0"/>
              <a:t> </a:t>
            </a:r>
            <a:r>
              <a:rPr lang="en-CA" dirty="0"/>
              <a:t>adapted components of primary nursing model as well</a:t>
            </a:r>
          </a:p>
          <a:p>
            <a:endParaRPr lang="en-CA" dirty="0"/>
          </a:p>
          <a:p>
            <a:r>
              <a:rPr lang="en-CA" dirty="0"/>
              <a:t>Primary nursing is defined as a </a:t>
            </a:r>
            <a:r>
              <a:rPr lang="en-US" dirty="0">
                <a:solidFill>
                  <a:srgbClr val="2D2E2E"/>
                </a:solidFill>
                <a:latin typeface="Open Sans"/>
              </a:rPr>
              <a:t> single nurse that is identified as the point of contact and primary caregiver for a patient.</a:t>
            </a:r>
          </a:p>
          <a:p>
            <a:endParaRPr lang="en-US" dirty="0">
              <a:solidFill>
                <a:srgbClr val="2D2E2E"/>
              </a:solidFill>
              <a:latin typeface="Open Sans"/>
            </a:endParaRPr>
          </a:p>
          <a:p>
            <a:r>
              <a:rPr lang="en-US" dirty="0">
                <a:solidFill>
                  <a:srgbClr val="2D2E2E"/>
                </a:solidFill>
                <a:latin typeface="Open Sans"/>
              </a:rPr>
              <a:t>That single nurse is Responsible for the planning, implementing, evaluating and management of care.</a:t>
            </a:r>
          </a:p>
          <a:p>
            <a:endParaRPr lang="en-US" dirty="0">
              <a:solidFill>
                <a:srgbClr val="2D2E2E"/>
              </a:solidFill>
              <a:latin typeface="Open Sans"/>
            </a:endParaRPr>
          </a:p>
          <a:p>
            <a:r>
              <a:rPr lang="en-CA" dirty="0"/>
              <a:t>Our Clinic has 3 nurses and each has taken on a specific population ( so we have a </a:t>
            </a:r>
            <a:r>
              <a:rPr lang="en-CA" dirty="0" err="1"/>
              <a:t>SCd</a:t>
            </a:r>
            <a:r>
              <a:rPr lang="en-CA" dirty="0"/>
              <a:t> nurse, a </a:t>
            </a:r>
            <a:r>
              <a:rPr lang="en-CA" dirty="0" err="1"/>
              <a:t>thal</a:t>
            </a:r>
            <a:r>
              <a:rPr lang="en-CA" dirty="0"/>
              <a:t> nurse , and a bleeding disorders nurse) </a:t>
            </a:r>
          </a:p>
          <a:p>
            <a:endParaRPr lang="en-CA" dirty="0"/>
          </a:p>
          <a:p>
            <a:r>
              <a:rPr lang="en-CA" dirty="0"/>
              <a:t>All 3 nurses do Cross cover each other – so someone is always available to attend to any acute or emergency issues. </a:t>
            </a:r>
          </a:p>
          <a:p>
            <a:endParaRPr lang="en-CA" dirty="0"/>
          </a:p>
          <a:p>
            <a:r>
              <a:rPr lang="en-CA" dirty="0"/>
              <a:t>Essential with establishing a trusting relationship with the patient. I feel patients are feeling more comfortable calling in with questions,</a:t>
            </a:r>
            <a:r>
              <a:rPr lang="en-CA" baseline="0" dirty="0"/>
              <a:t> concerns,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DD8CB-B004-4AB2-92AC-D73E8B076A1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953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0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012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6713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9361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4607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361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62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4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6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0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5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3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9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9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8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1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1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lbi.nih.gov/files/docs/public/blood/Tagged2NHLBISickleCellTimeline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nb.nb.ca/vforum/entry/defining-the-role-of-the-r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A3FD-D384-44FB-A978-8E325CA703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21</a:t>
            </a:r>
            <a:r>
              <a:rPr lang="en-CA" baseline="30000" dirty="0"/>
              <a:t>st</a:t>
            </a:r>
            <a:r>
              <a:rPr lang="en-CA" dirty="0"/>
              <a:t> Century Nursing and Sickle Cell Disease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4ED26-BFBD-4B43-8EEB-24B2D54F2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476674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Trudy Sale</a:t>
            </a:r>
          </a:p>
          <a:p>
            <a:r>
              <a:rPr lang="en-CA" dirty="0"/>
              <a:t>RN BScN</a:t>
            </a:r>
          </a:p>
          <a:p>
            <a:r>
              <a:rPr lang="en-CA" dirty="0"/>
              <a:t>Rare Blood and Bleedings Disorders Clinic</a:t>
            </a:r>
          </a:p>
          <a:p>
            <a:r>
              <a:rPr lang="en-CA" dirty="0"/>
              <a:t>Calgary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2689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BFAB-3DA8-43E6-9097-057871DD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Nursing Role in Sickle Cell Care 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D30A5A1-B13B-4F31-83EF-A14F659D8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2724" y="1661207"/>
            <a:ext cx="6159847" cy="4644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667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6A43DF-F02F-47DC-8047-B00956E7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Care Provider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413718-C072-409C-B8C1-8E3B18AC6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3" y="1474237"/>
            <a:ext cx="5456517" cy="5038530"/>
          </a:xfrm>
        </p:spPr>
        <p:txBody>
          <a:bodyPr>
            <a:normAutofit/>
          </a:bodyPr>
          <a:lstStyle/>
          <a:p>
            <a:r>
              <a:rPr lang="en-CA" sz="2000" dirty="0"/>
              <a:t>Nurses are the first point of contact for most patients in our clinic </a:t>
            </a:r>
          </a:p>
          <a:p>
            <a:r>
              <a:rPr lang="en-CA" sz="2000" dirty="0"/>
              <a:t>Triage phone calls and provide advise</a:t>
            </a:r>
          </a:p>
          <a:p>
            <a:r>
              <a:rPr lang="en-CA" sz="2000" dirty="0"/>
              <a:t>Nurse available via phone or email</a:t>
            </a:r>
          </a:p>
          <a:p>
            <a:r>
              <a:rPr lang="en-CA" sz="2000" dirty="0"/>
              <a:t>Follows the patient while admitted to hospital to ensure that patients needs are met. </a:t>
            </a:r>
          </a:p>
          <a:p>
            <a:r>
              <a:rPr lang="en-CA" sz="2000" dirty="0"/>
              <a:t>Arrange for bloodwork, and DI test </a:t>
            </a:r>
          </a:p>
          <a:p>
            <a:pPr>
              <a:defRPr/>
            </a:pPr>
            <a:r>
              <a:rPr lang="en-CA" sz="2000" dirty="0">
                <a:cs typeface="Times New Roman" panose="02020603050405020304" pitchFamily="18" charset="0"/>
              </a:rPr>
              <a:t>Referral to other sub specialities </a:t>
            </a:r>
          </a:p>
          <a:p>
            <a:pPr>
              <a:defRPr/>
            </a:pPr>
            <a:r>
              <a:rPr lang="en-CA" altLang="en-US" sz="2000" dirty="0">
                <a:cs typeface="Times New Roman" panose="02020603050405020304" pitchFamily="18" charset="0"/>
              </a:rPr>
              <a:t>Coordinate care for procedure ( RBCX, </a:t>
            </a:r>
            <a:r>
              <a:rPr lang="en-CA" altLang="en-US" sz="2000" dirty="0" err="1">
                <a:cs typeface="Times New Roman" panose="02020603050405020304" pitchFamily="18" charset="0"/>
              </a:rPr>
              <a:t>Sx</a:t>
            </a:r>
            <a:r>
              <a:rPr lang="en-CA" altLang="en-US" sz="2000" dirty="0">
                <a:cs typeface="Times New Roman" panose="02020603050405020304" pitchFamily="18" charset="0"/>
              </a:rPr>
              <a:t>) </a:t>
            </a:r>
          </a:p>
          <a:p>
            <a:pPr>
              <a:defRPr/>
            </a:pPr>
            <a:r>
              <a:rPr lang="en-CA" altLang="en-US" sz="2000" dirty="0">
                <a:cs typeface="Times New Roman" panose="02020603050405020304" pitchFamily="18" charset="0"/>
              </a:rPr>
              <a:t>Consult with other team members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C57EB8-9F76-46D1-867E-123F8FF802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277441"/>
            <a:ext cx="3650160" cy="365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219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1FB0D-9F89-4139-B9B1-71E37F91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16637"/>
            <a:ext cx="8596668" cy="1320800"/>
          </a:xfrm>
        </p:spPr>
        <p:txBody>
          <a:bodyPr/>
          <a:lstStyle/>
          <a:p>
            <a:r>
              <a:rPr lang="en-CA" dirty="0"/>
              <a:t>Educators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65FD4-A903-4701-92CC-FC44AB0E7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6833"/>
            <a:ext cx="8802568" cy="4945224"/>
          </a:xfrm>
        </p:spPr>
        <p:txBody>
          <a:bodyPr>
            <a:normAutofit/>
          </a:bodyPr>
          <a:lstStyle/>
          <a:p>
            <a:r>
              <a:rPr lang="en-CA" sz="2400" dirty="0"/>
              <a:t>Educating inpatient staff on SCD and patient needs</a:t>
            </a:r>
          </a:p>
          <a:p>
            <a:r>
              <a:rPr lang="en-CA" sz="2400" dirty="0"/>
              <a:t>Educating the Emergency Department.</a:t>
            </a:r>
          </a:p>
          <a:p>
            <a:pPr lvl="1"/>
            <a:r>
              <a:rPr lang="en-CA" sz="1800" dirty="0"/>
              <a:t>Provide education during their mandatory educational sessions</a:t>
            </a:r>
          </a:p>
          <a:p>
            <a:pPr lvl="1"/>
            <a:r>
              <a:rPr lang="en-CA" sz="1800" dirty="0"/>
              <a:t>Meet with the educators and manager to improve the care of SCD in ED</a:t>
            </a:r>
          </a:p>
          <a:p>
            <a:pPr lvl="1"/>
            <a:r>
              <a:rPr lang="en-CA" sz="1800" dirty="0"/>
              <a:t>Individualized pain protocol</a:t>
            </a:r>
          </a:p>
          <a:p>
            <a:r>
              <a:rPr lang="en-CA" sz="2400" dirty="0"/>
              <a:t>Educating patients</a:t>
            </a:r>
          </a:p>
          <a:p>
            <a:pPr lvl="1"/>
            <a:r>
              <a:rPr lang="en-CA" sz="1800" dirty="0"/>
              <a:t>One on one during clinic visits</a:t>
            </a:r>
          </a:p>
          <a:p>
            <a:pPr lvl="1"/>
            <a:r>
              <a:rPr lang="en-CA" sz="1800" dirty="0"/>
              <a:t>On line educational sessions </a:t>
            </a:r>
          </a:p>
          <a:p>
            <a:pPr lvl="1"/>
            <a:endParaRPr lang="en-CA" sz="1800" dirty="0"/>
          </a:p>
          <a:p>
            <a:pPr marL="457200" lvl="1" indent="0" algn="ctr">
              <a:buNone/>
            </a:pPr>
            <a:r>
              <a:rPr lang="en-CA" sz="2000" dirty="0"/>
              <a:t>Every interaction with the patient and </a:t>
            </a:r>
          </a:p>
          <a:p>
            <a:pPr marL="457200" lvl="1" indent="0" algn="ctr">
              <a:buNone/>
            </a:pPr>
            <a:r>
              <a:rPr lang="en-CA" sz="2000" dirty="0"/>
              <a:t>inpatient staff is an opportunity for teaching. </a:t>
            </a:r>
          </a:p>
        </p:txBody>
      </p:sp>
    </p:spTree>
    <p:extLst>
      <p:ext uri="{BB962C8B-B14F-4D97-AF65-F5344CB8AC3E}">
        <p14:creationId xmlns:p14="http://schemas.microsoft.com/office/powerpoint/2010/main" val="237123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6607B-D359-4F35-BF9D-F66F5D45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1959"/>
          </a:xfrm>
        </p:spPr>
        <p:txBody>
          <a:bodyPr/>
          <a:lstStyle/>
          <a:p>
            <a:r>
              <a:rPr lang="en-CA" dirty="0"/>
              <a:t>Collaborating and Advocating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36B73-BA27-43A7-9E31-B7C7CCB35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208" y="1511559"/>
            <a:ext cx="5544080" cy="4996119"/>
          </a:xfrm>
        </p:spPr>
        <p:txBody>
          <a:bodyPr>
            <a:normAutofit/>
          </a:bodyPr>
          <a:lstStyle/>
          <a:p>
            <a:r>
              <a:rPr lang="en-CA" dirty="0"/>
              <a:t>Advisory committee </a:t>
            </a:r>
          </a:p>
          <a:p>
            <a:pPr lvl="1"/>
            <a:r>
              <a:rPr lang="en-CA" dirty="0"/>
              <a:t>Consist of physician, nurse, social worker, SCFA Calgary chapter representatives and patients.</a:t>
            </a:r>
          </a:p>
          <a:p>
            <a:pPr lvl="1"/>
            <a:r>
              <a:rPr lang="en-CA" dirty="0"/>
              <a:t>Regular meetings </a:t>
            </a:r>
          </a:p>
          <a:p>
            <a:pPr lvl="1"/>
            <a:r>
              <a:rPr lang="en-CA" dirty="0"/>
              <a:t>Consult regarding issues, review of new policies or educational material </a:t>
            </a:r>
          </a:p>
          <a:p>
            <a:r>
              <a:rPr lang="en-CA" dirty="0"/>
              <a:t>Established a working group with the SCFA-Calgary Chapter </a:t>
            </a:r>
          </a:p>
          <a:p>
            <a:pPr lvl="1"/>
            <a:r>
              <a:rPr lang="en-CA" dirty="0"/>
              <a:t>Regular meetings</a:t>
            </a:r>
          </a:p>
          <a:p>
            <a:pPr lvl="1"/>
            <a:r>
              <a:rPr lang="en-CA" dirty="0"/>
              <a:t>Send out information, flyer, emails, </a:t>
            </a:r>
            <a:r>
              <a:rPr lang="en-CA" dirty="0" err="1"/>
              <a:t>etc</a:t>
            </a:r>
            <a:endParaRPr lang="en-CA" dirty="0"/>
          </a:p>
          <a:p>
            <a:r>
              <a:rPr lang="en-CA" dirty="0"/>
              <a:t>Collaborating with other specialist to create guideline to improve the quality of care </a:t>
            </a:r>
          </a:p>
          <a:p>
            <a:pPr marL="457200" lvl="1" indent="0">
              <a:buNone/>
            </a:pP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0FC45E7-1FAF-4613-AF28-EDB2D1C8BD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9542" y="2549658"/>
            <a:ext cx="3282074" cy="29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5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DA10-EF79-4429-9F67-51AB0020F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16411-7ED6-4CFE-959A-D00719123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270000"/>
            <a:ext cx="4921033" cy="51318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altLang="en-US" dirty="0"/>
              <a:t>Co-investigator to </a:t>
            </a:r>
            <a:r>
              <a:rPr lang="en-CA" altLang="en-US" dirty="0" err="1"/>
              <a:t>Dr</a:t>
            </a:r>
            <a:r>
              <a:rPr lang="en-CA" altLang="en-US" dirty="0"/>
              <a:t> Rydz </a:t>
            </a:r>
          </a:p>
          <a:p>
            <a:pPr>
              <a:defRPr/>
            </a:pPr>
            <a:r>
              <a:rPr lang="en-CA" altLang="en-US" dirty="0"/>
              <a:t>SCD and Pain Tool</a:t>
            </a:r>
          </a:p>
          <a:p>
            <a:pPr lvl="1">
              <a:defRPr/>
            </a:pPr>
            <a:r>
              <a:rPr lang="en-US" altLang="en-US" dirty="0"/>
              <a:t>questionnaire </a:t>
            </a:r>
          </a:p>
          <a:p>
            <a:pPr lvl="1">
              <a:defRPr/>
            </a:pPr>
            <a:r>
              <a:rPr lang="en-US" altLang="en-US" dirty="0"/>
              <a:t>patients describe their pain</a:t>
            </a:r>
          </a:p>
          <a:p>
            <a:pPr lvl="1">
              <a:defRPr/>
            </a:pPr>
            <a:r>
              <a:rPr lang="en-US" altLang="en-US" dirty="0"/>
              <a:t>assist clinicians in understanding patients pain and to help develop an effective individualized  treatment plan</a:t>
            </a:r>
          </a:p>
          <a:p>
            <a:pPr>
              <a:defRPr/>
            </a:pPr>
            <a:r>
              <a:rPr lang="en-CA" altLang="en-US" dirty="0"/>
              <a:t>SCD and HU</a:t>
            </a:r>
          </a:p>
          <a:p>
            <a:pPr lvl="1">
              <a:defRPr/>
            </a:pPr>
            <a:r>
              <a:rPr lang="en-CA" altLang="en-US" dirty="0"/>
              <a:t>Received funding from </a:t>
            </a:r>
            <a:r>
              <a:rPr lang="en-US" altLang="en-US" dirty="0"/>
              <a:t>Sickle Cell Disease Association of Canada</a:t>
            </a:r>
            <a:endParaRPr lang="en-CA" altLang="en-US" dirty="0"/>
          </a:p>
          <a:p>
            <a:pPr lvl="1">
              <a:defRPr/>
            </a:pPr>
            <a:r>
              <a:rPr lang="en-CA" altLang="en-US" dirty="0"/>
              <a:t>Looking at the barriers for compliance</a:t>
            </a:r>
          </a:p>
          <a:p>
            <a:pPr lvl="1">
              <a:defRPr/>
            </a:pPr>
            <a:r>
              <a:rPr lang="en-CA" altLang="en-US" dirty="0"/>
              <a:t>Developing a variety of education tools to assist with HU teaching.</a:t>
            </a:r>
          </a:p>
          <a:p>
            <a:pPr lvl="1">
              <a:defRPr/>
            </a:pPr>
            <a:r>
              <a:rPr lang="en-CA" altLang="en-US" dirty="0"/>
              <a:t>Developing a guideline/protocol  for nurses or pharmacist to help patient get to MTD quickly.  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29E46B-0CA1-4ECC-998C-6C8B10589D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7318" y="1622895"/>
            <a:ext cx="3098396" cy="309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65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CE13-B5A3-45C7-816F-05144F84B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The Future for Sickle Cell Disease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3C9A-7BC6-44A1-96D0-25802C531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8493" y="2154335"/>
            <a:ext cx="4255311" cy="3332065"/>
          </a:xfrm>
        </p:spPr>
        <p:txBody>
          <a:bodyPr>
            <a:normAutofit/>
          </a:bodyPr>
          <a:lstStyle/>
          <a:p>
            <a:pPr>
              <a:defRPr/>
            </a:pPr>
            <a:endParaRPr lang="en-CA" altLang="en-US" sz="2400" dirty="0"/>
          </a:p>
          <a:p>
            <a:endParaRPr lang="en-CA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E8F4629-CE93-41DA-999A-0F578FD6A2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91" y="1930400"/>
            <a:ext cx="4830025" cy="3214161"/>
          </a:xfrm>
        </p:spPr>
      </p:pic>
    </p:spTree>
    <p:extLst>
      <p:ext uri="{BB962C8B-B14F-4D97-AF65-F5344CB8AC3E}">
        <p14:creationId xmlns:p14="http://schemas.microsoft.com/office/powerpoint/2010/main" val="1514350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C212B0-F940-4A34-AEC9-833CAAE56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0603B37-5429-4F5B-B9F7-B6F192536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0297" y="1627294"/>
            <a:ext cx="4810741" cy="360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09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838A5F-97FD-407D-BE5E-C2F3B099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589F91-163B-4259-8C51-33F9054AC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410682" cy="2989909"/>
          </a:xfrm>
        </p:spPr>
        <p:txBody>
          <a:bodyPr>
            <a:normAutofit lnSpcReduction="10000"/>
          </a:bodyPr>
          <a:lstStyle/>
          <a:p>
            <a:r>
              <a:rPr lang="en-CA" dirty="0"/>
              <a:t>2010. A Century in Progress: Milestones in Sickle Cell Disease Research and Care. NHLBI Health Information Center, </a:t>
            </a:r>
            <a:r>
              <a:rPr lang="en-CA" dirty="0">
                <a:hlinkClick r:id="rId3"/>
              </a:rPr>
              <a:t>https://www.nhlbi.nih.gov/files/docs/public/blood/Tagged2NHLBISickleCellTimeline.pdf</a:t>
            </a:r>
            <a:endParaRPr lang="en-CA" dirty="0"/>
          </a:p>
          <a:p>
            <a:r>
              <a:rPr lang="en-CA" dirty="0"/>
              <a:t>2015. Defining the role of the RN. Nurses Association of New Brunswick. </a:t>
            </a:r>
            <a:r>
              <a:rPr lang="en-CA" dirty="0">
                <a:hlinkClick r:id="rId4"/>
              </a:rPr>
              <a:t>http://www.nanb.nb.ca/vforum/entry/defining-the-role-of-the-rn</a:t>
            </a:r>
            <a:endParaRPr lang="en-CA" dirty="0"/>
          </a:p>
          <a:p>
            <a:r>
              <a:rPr lang="en-CA" dirty="0"/>
              <a:t>2012. </a:t>
            </a:r>
            <a:r>
              <a:rPr lang="en-US" dirty="0"/>
              <a:t>Role of the Nurse in the Multidisciplinary Team Approach to Care of Liver Transplant Patients. </a:t>
            </a:r>
            <a:r>
              <a:rPr lang="en-CA" b="0" i="0" u="none" strike="noStrike" dirty="0">
                <a:solidFill>
                  <a:schemeClr val="tx1"/>
                </a:solidFill>
                <a:effectLst/>
                <a:latin typeface="NexusSans"/>
              </a:rPr>
              <a:t>JOYCE A.OVERMANR.N.DEBRA L.COXR.N.LINDA L.BUCHLR.N.JULIE K.CAMPIONR.N.PAULA C.RAIHLER.N.THOMAS R.SLOANR.N.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46A1-A482-439E-A480-883EE7A7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Sickle Cell Disease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E5371-6688-403F-A463-681AE4DE4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-1448760" y="2336873"/>
            <a:ext cx="227731" cy="45719"/>
          </a:xfrm>
        </p:spPr>
        <p:txBody>
          <a:bodyPr>
            <a:normAutofit fontScale="25000" lnSpcReduction="20000"/>
          </a:bodyPr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6E8CC-61FF-4B78-B92D-D79E15931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8371" y="1700635"/>
            <a:ext cx="5114877" cy="4407557"/>
          </a:xfrm>
        </p:spPr>
        <p:txBody>
          <a:bodyPr>
            <a:normAutofit fontScale="92500" lnSpcReduction="10000"/>
          </a:bodyPr>
          <a:lstStyle/>
          <a:p>
            <a:r>
              <a:rPr lang="en-CA" altLang="en-US" i="1" dirty="0"/>
              <a:t>Sickle cell disease</a:t>
            </a:r>
            <a:r>
              <a:rPr lang="en-CA" altLang="en-US" dirty="0"/>
              <a:t> (SCD) a group of inherited red blood cell disorders. People with SCD have abnormal hemoglobin, called </a:t>
            </a:r>
            <a:r>
              <a:rPr lang="en-CA" altLang="en-US" i="1" dirty="0"/>
              <a:t>hemoglobin S or </a:t>
            </a:r>
            <a:r>
              <a:rPr lang="en-CA" altLang="en-US" dirty="0"/>
              <a:t>sickle hemoglobin </a:t>
            </a:r>
          </a:p>
          <a:p>
            <a:r>
              <a:rPr lang="en-US" altLang="en-US" dirty="0"/>
              <a:t>stick to vessel walls, causing a blockage that slows or stops the flow of blood.</a:t>
            </a:r>
          </a:p>
          <a:p>
            <a:r>
              <a:rPr lang="en-US" altLang="en-US" dirty="0"/>
              <a:t> oxygen can’t reach nearby tissues, causing a pain crisis</a:t>
            </a:r>
          </a:p>
          <a:p>
            <a:r>
              <a:rPr lang="en-CA" dirty="0"/>
              <a:t>The red cell sickling and poor oxygen delivery can cause severe pain and organ damage. </a:t>
            </a:r>
          </a:p>
          <a:p>
            <a:r>
              <a:rPr lang="en-CA" dirty="0"/>
              <a:t>Over a lifetime, SCD can harm a person’s spleen, brain, eyes, lungs, liver, heart, kidneys, penis, joints, bones, or skin</a:t>
            </a:r>
          </a:p>
          <a:p>
            <a:r>
              <a:rPr lang="en-US" dirty="0"/>
              <a:t>By age 50, 50% of SCD patients had documented end organ damage</a:t>
            </a:r>
            <a:endParaRPr lang="en-CA" altLang="en-US" dirty="0"/>
          </a:p>
          <a:p>
            <a:pPr>
              <a:lnSpc>
                <a:spcPct val="90000"/>
              </a:lnSpc>
            </a:pPr>
            <a:endParaRPr lang="en-CA" altLang="en-US" sz="3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BDE3B-5B49-4481-845E-C6681BEC9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340628" y="2013694"/>
            <a:ext cx="4474028" cy="692076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FB97D7-9B9F-4736-826C-340C2CA377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r="3163" b="3163"/>
          <a:stretch/>
        </p:blipFill>
        <p:spPr>
          <a:xfrm>
            <a:off x="7222148" y="339031"/>
            <a:ext cx="2215708" cy="167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049" y="2171718"/>
            <a:ext cx="2901696" cy="449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1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AD93-B571-417B-9E57-F36E882E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Management: Then and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D1A9-4239-492C-BA5D-B50D72F21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102" y="2216478"/>
            <a:ext cx="4889378" cy="3880771"/>
          </a:xfrm>
        </p:spPr>
        <p:txBody>
          <a:bodyPr>
            <a:normAutofit/>
          </a:bodyPr>
          <a:lstStyle/>
          <a:p>
            <a:r>
              <a:rPr lang="en-CA" sz="2000" dirty="0"/>
              <a:t>Many patients living SCD have been or are still under the care of a single care provider. </a:t>
            </a:r>
          </a:p>
          <a:p>
            <a:r>
              <a:rPr lang="en-CA" sz="2000" dirty="0"/>
              <a:t>Treatment of sickle cell disease has become more than just treating pain. </a:t>
            </a:r>
          </a:p>
          <a:p>
            <a:r>
              <a:rPr lang="en-CA" sz="2000" dirty="0"/>
              <a:t>Prevention and monitoring are key. </a:t>
            </a:r>
          </a:p>
          <a:p>
            <a:r>
              <a:rPr lang="en-CA" sz="2000" dirty="0"/>
              <a:t>In the last decade, there has been a shift toward patient/family center care and collaboration, and patient engagement/involvement.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2E7E04-566A-42C4-9A61-0FD353F0E7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0472" y="1658338"/>
            <a:ext cx="3880771" cy="388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E7368-EA93-4AC8-A643-77CF81255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RBBD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90684-D431-48DB-9C1A-4F76F18B0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2263860"/>
            <a:ext cx="5233091" cy="3930507"/>
          </a:xfrm>
        </p:spPr>
        <p:txBody>
          <a:bodyPr>
            <a:normAutofit/>
          </a:bodyPr>
          <a:lstStyle/>
          <a:p>
            <a:r>
              <a:rPr lang="en-US" sz="2400" dirty="0"/>
              <a:t>Established in 2007</a:t>
            </a:r>
          </a:p>
          <a:p>
            <a:r>
              <a:rPr lang="en-US" sz="2400" dirty="0"/>
              <a:t>Mix of bleeding disorder patients  and hemoglobinopathy patients</a:t>
            </a:r>
          </a:p>
          <a:p>
            <a:r>
              <a:rPr lang="en-US" sz="2400" dirty="0"/>
              <a:t>Comprehensive care model</a:t>
            </a:r>
          </a:p>
          <a:p>
            <a:r>
              <a:rPr lang="en-US" sz="2400" dirty="0"/>
              <a:t>Primary nursing model</a:t>
            </a:r>
          </a:p>
          <a:p>
            <a:endParaRPr lang="en-CA" dirty="0"/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63DDF3D4-9697-4149-BB25-DC93D55907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24" y="2263860"/>
            <a:ext cx="3709845" cy="157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9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F8CD07-95AA-4725-9419-F9EF9755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CD025D2-B49C-49DC-A3B7-188B4432D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415853"/>
              </p:ext>
            </p:extLst>
          </p:nvPr>
        </p:nvGraphicFramePr>
        <p:xfrm>
          <a:off x="821094" y="1586204"/>
          <a:ext cx="9218191" cy="40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1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2CEFA-D90C-4050-9C2A-E9A842B5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Comprehensive Care Model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973C9B-C90D-4E77-BB75-EA64F8714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6657"/>
            <a:ext cx="8596668" cy="42741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000" dirty="0"/>
              <a:t>holistic, multidisciplinary management approach</a:t>
            </a:r>
          </a:p>
          <a:p>
            <a:pPr>
              <a:defRPr/>
            </a:pPr>
            <a:r>
              <a:rPr lang="en-US" sz="2000" dirty="0"/>
              <a:t>consist of 4 physicians, 3 nurses, unit clerk, physio, 2 psychologist, pharmacist and a social worker. </a:t>
            </a: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Treatment and prevention of acute and chronic complications</a:t>
            </a:r>
          </a:p>
          <a:p>
            <a:pPr>
              <a:defRPr/>
            </a:pPr>
            <a:r>
              <a:rPr lang="en-US" altLang="en-US" sz="2000" dirty="0"/>
              <a:t>Goals</a:t>
            </a:r>
          </a:p>
          <a:p>
            <a:pPr lvl="1">
              <a:defRPr/>
            </a:pPr>
            <a:r>
              <a:rPr lang="en-US" altLang="en-US" sz="2000" dirty="0"/>
              <a:t>Reduce the number of hospital admissions </a:t>
            </a:r>
          </a:p>
          <a:p>
            <a:pPr lvl="1">
              <a:defRPr/>
            </a:pPr>
            <a:r>
              <a:rPr lang="en-US" altLang="en-US" sz="2000" dirty="0"/>
              <a:t>Decrease length of hospital stays, and </a:t>
            </a:r>
          </a:p>
          <a:p>
            <a:pPr lvl="1">
              <a:defRPr/>
            </a:pPr>
            <a:r>
              <a:rPr lang="en-US" altLang="en-US" sz="2000" dirty="0"/>
              <a:t>slow down organ damage caused by SCD</a:t>
            </a:r>
          </a:p>
          <a:p>
            <a:pPr lvl="1">
              <a:defRPr/>
            </a:pPr>
            <a:endParaRPr lang="en-US" altLang="en-US" sz="2000" b="1" dirty="0"/>
          </a:p>
          <a:p>
            <a:pPr marL="457200" lvl="1" indent="0">
              <a:buNone/>
              <a:defRPr/>
            </a:pPr>
            <a:r>
              <a:rPr lang="en-US" altLang="en-US" sz="2000" b="1" dirty="0"/>
              <a:t>It’s all about improvement of patient's care, outcome and </a:t>
            </a:r>
            <a:r>
              <a:rPr lang="en-US" altLang="en-US" sz="2000" b="1" dirty="0" err="1"/>
              <a:t>QoL</a:t>
            </a:r>
            <a:endParaRPr lang="en-US" altLang="en-US" sz="2000" b="1" dirty="0"/>
          </a:p>
          <a:p>
            <a:pPr lvl="1">
              <a:defRPr/>
            </a:pPr>
            <a:endParaRPr lang="en-US" altLang="en-US" sz="20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880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CA5D60-749B-414E-B0BB-3C46A2EB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CA" altLang="en-US" dirty="0"/>
              <a:t>Comprehensive Care Model 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C453DA-2410-400A-8436-3DFB99DD0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390261"/>
            <a:ext cx="5630160" cy="4870579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CA" altLang="en-US" sz="3500" dirty="0"/>
              <a:t>Collaboration is key!!!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CA" altLang="en-US" sz="2400" dirty="0"/>
              <a:t>apheresis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CA" altLang="en-US" sz="2400" dirty="0"/>
              <a:t>ortho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CA" altLang="en-US" sz="2400" dirty="0"/>
              <a:t>ophthalmology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CA" altLang="en-US" sz="2400" dirty="0"/>
              <a:t>nephrology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CA" altLang="en-US" sz="2400" dirty="0"/>
              <a:t>public heath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CA" altLang="en-US" sz="2400" dirty="0"/>
              <a:t>cardiology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CA" altLang="en-US" sz="2400" dirty="0"/>
              <a:t>pharmacy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CA" altLang="en-US" sz="2400" dirty="0"/>
              <a:t>pain clinic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CA" altLang="en-US" sz="2400" dirty="0"/>
              <a:t>gynecology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CA" altLang="en-US" sz="2400" dirty="0"/>
              <a:t>pulmonology   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CA" altLang="en-US" sz="2400" dirty="0"/>
              <a:t>MOST IMPORTANTLY THE PATIENT ! </a:t>
            </a:r>
          </a:p>
          <a:p>
            <a:endParaRPr lang="en-CA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C343E31-AB0E-4954-9030-4449E1825B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5668" y="1390261"/>
            <a:ext cx="4490648" cy="44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4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Care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28" y="1554947"/>
            <a:ext cx="8596668" cy="4727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Benefits </a:t>
            </a:r>
          </a:p>
          <a:p>
            <a:pPr lvl="1"/>
            <a:r>
              <a:rPr lang="en-US" sz="1800" dirty="0"/>
              <a:t>Medical home</a:t>
            </a:r>
          </a:p>
          <a:p>
            <a:pPr lvl="1"/>
            <a:r>
              <a:rPr lang="en-US" sz="1800" dirty="0"/>
              <a:t>Team available for advice during business hours</a:t>
            </a:r>
          </a:p>
          <a:p>
            <a:pPr lvl="1"/>
            <a:r>
              <a:rPr lang="en-US" sz="1800" dirty="0"/>
              <a:t>Easy access to other specialties (psychology/SW) without needing a referral</a:t>
            </a:r>
          </a:p>
          <a:p>
            <a:pPr lvl="1"/>
            <a:r>
              <a:rPr lang="en-US" sz="1800" dirty="0"/>
              <a:t>A team that understands patient’s needs and can advocate for patients</a:t>
            </a:r>
          </a:p>
          <a:p>
            <a:pPr lvl="1"/>
            <a:r>
              <a:rPr lang="en-US" sz="1800" dirty="0"/>
              <a:t>Ability to address not only physical needs, but also mental health concerns, financial or employment concerns, drug coverage concerns. </a:t>
            </a:r>
          </a:p>
          <a:p>
            <a:pPr lvl="1"/>
            <a:r>
              <a:rPr lang="en-US" sz="1800" dirty="0"/>
              <a:t>Allows for quality improvement projects- both formal and informal projects</a:t>
            </a:r>
          </a:p>
          <a:p>
            <a:pPr lvl="1"/>
            <a:r>
              <a:rPr lang="en-US" sz="1800" dirty="0"/>
              <a:t>Development of clinic guidelines with a m</a:t>
            </a:r>
            <a:r>
              <a:rPr lang="en-US" altLang="en-US" sz="1800" dirty="0"/>
              <a:t>ultidisciplinary input </a:t>
            </a:r>
            <a:endParaRPr lang="en-US" sz="1800" dirty="0"/>
          </a:p>
          <a:p>
            <a:pPr lvl="1"/>
            <a:r>
              <a:rPr lang="en-US" sz="1800" dirty="0"/>
              <a:t>Overall, enhances the relationship between the patient and care team </a:t>
            </a:r>
          </a:p>
        </p:txBody>
      </p:sp>
    </p:spTree>
    <p:extLst>
      <p:ext uri="{BB962C8B-B14F-4D97-AF65-F5344CB8AC3E}">
        <p14:creationId xmlns:p14="http://schemas.microsoft.com/office/powerpoint/2010/main" val="345564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6F2E-819C-4E2A-AE71-FBB28E49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3599"/>
          </a:xfrm>
        </p:spPr>
        <p:txBody>
          <a:bodyPr/>
          <a:lstStyle/>
          <a:p>
            <a:r>
              <a:rPr lang="en-CA" dirty="0"/>
              <a:t>Primary Nursing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D1463-AB72-4712-A1D1-1D6E630F5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698551"/>
            <a:ext cx="4529148" cy="4683587"/>
          </a:xfrm>
        </p:spPr>
        <p:txBody>
          <a:bodyPr/>
          <a:lstStyle/>
          <a:p>
            <a:r>
              <a:rPr lang="en-US" dirty="0">
                <a:solidFill>
                  <a:srgbClr val="2D2E2E"/>
                </a:solidFill>
              </a:rPr>
              <a:t>A</a:t>
            </a:r>
            <a:r>
              <a:rPr lang="en-US" b="0" i="0" dirty="0">
                <a:solidFill>
                  <a:srgbClr val="2D2E2E"/>
                </a:solidFill>
                <a:effectLst/>
              </a:rPr>
              <a:t> single nurse is identified as the point of contact and primary caregiver for a patient </a:t>
            </a:r>
          </a:p>
          <a:p>
            <a:r>
              <a:rPr lang="en-US" b="0" i="0" dirty="0">
                <a:solidFill>
                  <a:srgbClr val="2D2E2E"/>
                </a:solidFill>
                <a:effectLst/>
              </a:rPr>
              <a:t>Responsible for the planning, implementing, evaluating and management of care.</a:t>
            </a:r>
          </a:p>
          <a:p>
            <a:r>
              <a:rPr lang="en-CA" dirty="0"/>
              <a:t>Clinic population split between 3 nurses. </a:t>
            </a:r>
          </a:p>
          <a:p>
            <a:r>
              <a:rPr lang="en-CA" dirty="0"/>
              <a:t>Cross cover</a:t>
            </a:r>
          </a:p>
          <a:p>
            <a:r>
              <a:rPr lang="en-CA" dirty="0"/>
              <a:t>Essential with establishing a trusting relationship.</a:t>
            </a:r>
          </a:p>
          <a:p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01C09E-862F-4C82-81F4-34BD09DB17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87543" y="2154098"/>
            <a:ext cx="4883021" cy="2929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99636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16278</TotalTime>
  <Words>2626</Words>
  <Application>Microsoft Office PowerPoint</Application>
  <PresentationFormat>Widescreen</PresentationFormat>
  <Paragraphs>299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NexusSans</vt:lpstr>
      <vt:lpstr>Open Sans</vt:lpstr>
      <vt:lpstr>Trebuchet MS</vt:lpstr>
      <vt:lpstr>Wingdings</vt:lpstr>
      <vt:lpstr>Wingdings 3</vt:lpstr>
      <vt:lpstr>Facet</vt:lpstr>
      <vt:lpstr>21st Century Nursing and Sickle Cell Disease </vt:lpstr>
      <vt:lpstr>Sickle Cell Disease </vt:lpstr>
      <vt:lpstr>Management: Then and Now</vt:lpstr>
      <vt:lpstr>RBBD Clinic</vt:lpstr>
      <vt:lpstr>Growth  </vt:lpstr>
      <vt:lpstr>Comprehensive Care Model  </vt:lpstr>
      <vt:lpstr>Comprehensive Care Model </vt:lpstr>
      <vt:lpstr>Comprehensive Care Model </vt:lpstr>
      <vt:lpstr>Primary Nursing Model </vt:lpstr>
      <vt:lpstr>Nursing Role in Sickle Cell Care  </vt:lpstr>
      <vt:lpstr>Care Provider </vt:lpstr>
      <vt:lpstr>Educators </vt:lpstr>
      <vt:lpstr>Collaborating and Advocating </vt:lpstr>
      <vt:lpstr>Research </vt:lpstr>
      <vt:lpstr>The Future for Sickle Cell Disease  </vt:lpstr>
      <vt:lpstr>Questions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21st Century Nursing and Sickle Cell Disease</dc:title>
  <dc:creator>Newfie Girl</dc:creator>
  <cp:lastModifiedBy>Felix Ikokwu</cp:lastModifiedBy>
  <cp:revision>117</cp:revision>
  <cp:lastPrinted>2020-08-14T22:50:28Z</cp:lastPrinted>
  <dcterms:created xsi:type="dcterms:W3CDTF">2020-08-01T04:26:34Z</dcterms:created>
  <dcterms:modified xsi:type="dcterms:W3CDTF">2020-09-02T01:06:02Z</dcterms:modified>
</cp:coreProperties>
</file>